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0" r:id="rId1"/>
    <p:sldMasterId id="2147483791" r:id="rId2"/>
    <p:sldMasterId id="2147483792" r:id="rId3"/>
  </p:sldMasterIdLst>
  <p:notesMasterIdLst>
    <p:notesMasterId r:id="rId51"/>
  </p:notesMasterIdLst>
  <p:sldIdLst>
    <p:sldId id="256" r:id="rId4"/>
    <p:sldId id="272" r:id="rId5"/>
    <p:sldId id="320" r:id="rId6"/>
    <p:sldId id="351" r:id="rId7"/>
    <p:sldId id="344" r:id="rId8"/>
    <p:sldId id="345" r:id="rId9"/>
    <p:sldId id="346" r:id="rId10"/>
    <p:sldId id="347" r:id="rId11"/>
    <p:sldId id="348" r:id="rId12"/>
    <p:sldId id="349" r:id="rId13"/>
    <p:sldId id="350" r:id="rId14"/>
    <p:sldId id="323" r:id="rId15"/>
    <p:sldId id="352" r:id="rId16"/>
    <p:sldId id="337" r:id="rId17"/>
    <p:sldId id="301" r:id="rId18"/>
    <p:sldId id="340" r:id="rId19"/>
    <p:sldId id="316" r:id="rId20"/>
    <p:sldId id="307" r:id="rId21"/>
    <p:sldId id="325" r:id="rId22"/>
    <p:sldId id="326" r:id="rId23"/>
    <p:sldId id="327" r:id="rId24"/>
    <p:sldId id="328" r:id="rId25"/>
    <p:sldId id="329" r:id="rId26"/>
    <p:sldId id="330" r:id="rId27"/>
    <p:sldId id="322" r:id="rId28"/>
    <p:sldId id="331" r:id="rId29"/>
    <p:sldId id="332" r:id="rId30"/>
    <p:sldId id="333" r:id="rId31"/>
    <p:sldId id="334" r:id="rId32"/>
    <p:sldId id="335" r:id="rId33"/>
    <p:sldId id="308" r:id="rId34"/>
    <p:sldId id="317" r:id="rId35"/>
    <p:sldId id="315" r:id="rId36"/>
    <p:sldId id="314" r:id="rId37"/>
    <p:sldId id="313" r:id="rId38"/>
    <p:sldId id="341" r:id="rId39"/>
    <p:sldId id="342" r:id="rId40"/>
    <p:sldId id="343" r:id="rId41"/>
    <p:sldId id="324" r:id="rId42"/>
    <p:sldId id="353" r:id="rId43"/>
    <p:sldId id="321" r:id="rId44"/>
    <p:sldId id="338" r:id="rId45"/>
    <p:sldId id="339" r:id="rId46"/>
    <p:sldId id="283" r:id="rId47"/>
    <p:sldId id="306" r:id="rId48"/>
    <p:sldId id="287" r:id="rId49"/>
    <p:sldId id="336" r:id="rId50"/>
  </p:sldIdLst>
  <p:sldSz cx="12188825" cy="6858000"/>
  <p:notesSz cx="6858000" cy="9144000"/>
  <p:embeddedFontLst>
    <p:embeddedFont>
      <p:font typeface="Calibri" panose="020F0502020204030204" pitchFamily="34" charset="0"/>
      <p:regular r:id="rId52"/>
      <p:bold r:id="rId53"/>
      <p:italic r:id="rId54"/>
      <p:boldItalic r:id="rId55"/>
    </p:embeddedFont>
    <p:embeddedFont>
      <p:font typeface="Merriweather Sans" pitchFamily="2" charset="77"/>
      <p:regular r:id="rId56"/>
      <p:bold r:id="rId57"/>
      <p:italic r:id="rId58"/>
      <p:boldItalic r:id="rId59"/>
    </p:embeddedFont>
    <p:embeddedFont>
      <p:font typeface="Poppins Medium" panose="020B0604020202020204" pitchFamily="34" charset="0"/>
      <p:regular r:id="rId60"/>
      <p:bold r:id="rId61"/>
      <p:italic r:id="rId62"/>
      <p:boldItalic r:id="rId63"/>
    </p:embeddedFont>
    <p:embeddedFont>
      <p:font typeface="Roboto" panose="02000000000000000000" pitchFamily="2" charset="0"/>
      <p:regular r:id="rId64"/>
      <p:bold r:id="rId65"/>
      <p:italic r:id="rId66"/>
      <p:boldItalic r:id="rId67"/>
    </p:embeddedFont>
    <p:embeddedFont>
      <p:font typeface="Roboto Light" panose="020F0302020204030204" pitchFamily="34" charset="0"/>
      <p:regular r:id="rId68"/>
      <p:bold r:id="rId69"/>
      <p:italic r:id="rId70"/>
      <p:boldItalic r:id="rId71"/>
    </p:embeddedFont>
    <p:embeddedFont>
      <p:font typeface="Roboto Medium" panose="020F0502020204030204"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guide id="3" orient="horz" pos="3945"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2CC"/>
    <a:srgbClr val="CCFFCC"/>
    <a:srgbClr val="FFFAB2"/>
    <a:srgbClr val="FFE6CC"/>
    <a:srgbClr val="FDFFE0"/>
    <a:srgbClr val="99CCFF"/>
    <a:srgbClr val="CC6600"/>
    <a:srgbClr val="FFB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A1F375-83D2-49B6-B6D9-1E75FAB2CD22}">
  <a:tblStyle styleId="{F9A1F375-83D2-49B6-B6D9-1E75FAB2CD2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80"/>
    <p:restoredTop sz="72639"/>
  </p:normalViewPr>
  <p:slideViewPr>
    <p:cSldViewPr snapToGrid="0">
      <p:cViewPr varScale="1">
        <p:scale>
          <a:sx n="130" d="100"/>
          <a:sy n="130" d="100"/>
        </p:scale>
        <p:origin x="192" y="400"/>
      </p:cViewPr>
      <p:guideLst>
        <p:guide orient="horz" pos="2160"/>
        <p:guide pos="3839"/>
        <p:guide orient="horz" pos="394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10.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6.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font" Target="fonts/font4.fntdata"/><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f58836269_9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0000"/>
                </a:solidFill>
                <a:effectLst/>
                <a:latin typeface="Calibri" panose="020F0502020204030204" pitchFamily="34" charset="0"/>
              </a:rPr>
              <a:t>I'm Charles Wilson, senior principal engineer at motional responsible for cybersecurity development lifecycle practice.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0000"/>
                </a:solidFill>
                <a:effectLst/>
                <a:latin typeface="Calibri" panose="020F0502020204030204" pitchFamily="34" charset="0"/>
              </a:rPr>
              <a:t>This presentation will cover the </a:t>
            </a:r>
            <a:r>
              <a:rPr lang="en-US" sz="3200" dirty="0">
                <a:effectLst/>
                <a:latin typeface="Calibri" panose="020F0502020204030204" pitchFamily="34" charset="0"/>
                <a:ea typeface="Calibri" panose="020F0502020204030204" pitchFamily="34" charset="0"/>
                <a:cs typeface="Times New Roman" panose="02020603050405020304" pitchFamily="18" charset="0"/>
              </a:rPr>
              <a:t>supplier self-report maturity documentation</a:t>
            </a:r>
            <a:r>
              <a:rPr lang="en-US" sz="3200" b="0" i="0" dirty="0">
                <a:solidFill>
                  <a:srgbClr val="000000"/>
                </a:solidFill>
                <a:effectLst/>
                <a:latin typeface="Calibri" panose="020F0502020204030204" pitchFamily="34" charset="0"/>
              </a:rPr>
              <a:t>. </a:t>
            </a:r>
            <a:endParaRPr sz="3200" dirty="0"/>
          </a:p>
        </p:txBody>
      </p:sp>
      <p:sp>
        <p:nvSpPr>
          <p:cNvPr id="871" name="Google Shape;871;g8f58836269_9_4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3200" u="none" dirty="0">
                <a:solidFill>
                  <a:srgbClr val="0B4C8C"/>
                </a:solidFill>
                <a:effectLst/>
                <a:latin typeface="Arial" panose="020B0604020202020204" pitchFamily="34" charset="0"/>
              </a:rPr>
              <a:t>Emergency situations must be identified, considered and their risks mitigated.</a:t>
            </a:r>
            <a:endParaRPr lang="en-US" sz="1800" b="0" i="0" u="non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1433337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sz="3200" dirty="0">
                <a:solidFill>
                  <a:srgbClr val="1D1C1D"/>
                </a:solidFill>
                <a:effectLst/>
                <a:latin typeface="Arial" panose="020B0604020202020204" pitchFamily="34" charset="0"/>
              </a:rPr>
              <a:t>The operational phase must be given the same level of attention as the design and the production phases.</a:t>
            </a:r>
          </a:p>
          <a:p>
            <a:pPr marL="158750" indent="0" algn="l">
              <a:buNone/>
            </a:pPr>
            <a:endParaRPr lang="en-US" sz="3200" dirty="0">
              <a:solidFill>
                <a:srgbClr val="1D1C1D"/>
              </a:solidFill>
              <a:effectLst/>
              <a:latin typeface="Arial" panose="020B0604020202020204" pitchFamily="34" charset="0"/>
            </a:endParaRPr>
          </a:p>
          <a:p>
            <a:pPr marL="158750" indent="0" algn="l">
              <a:buNone/>
            </a:pPr>
            <a:r>
              <a:rPr lang="en-US" sz="3200" dirty="0">
                <a:solidFill>
                  <a:srgbClr val="1D1C1D"/>
                </a:solidFill>
                <a:effectLst/>
                <a:latin typeface="Arial" panose="020B0604020202020204" pitchFamily="34" charset="0"/>
              </a:rPr>
              <a:t>&lt;pause&gt;</a:t>
            </a:r>
          </a:p>
          <a:p>
            <a:pPr marL="158750" indent="0" algn="l">
              <a:buNone/>
            </a:pPr>
            <a:endParaRPr lang="en-US" sz="3200" dirty="0">
              <a:solidFill>
                <a:srgbClr val="1D1C1D"/>
              </a:solidFill>
              <a:effectLst/>
              <a:latin typeface="Arial" panose="020B0604020202020204" pitchFamily="34" charset="0"/>
            </a:endParaRPr>
          </a:p>
          <a:p>
            <a:pPr marL="158750" indent="0" algn="l">
              <a:buNone/>
            </a:pPr>
            <a:r>
              <a:rPr lang="en-US" sz="3200" dirty="0">
                <a:solidFill>
                  <a:srgbClr val="1D1C1D"/>
                </a:solidFill>
                <a:effectLst/>
                <a:latin typeface="Arial" panose="020B0604020202020204" pitchFamily="34" charset="0"/>
              </a:rPr>
              <a:t>So how does the preparation for a mission to the moon relate to the AVCDL?</a:t>
            </a:r>
          </a:p>
          <a:p>
            <a:pPr marL="158750" indent="0" algn="l">
              <a:buNone/>
            </a:pPr>
            <a:endParaRPr lang="en-US" sz="3200" dirty="0">
              <a:solidFill>
                <a:srgbClr val="1D1C1D"/>
              </a:solidFill>
              <a:effectLst/>
              <a:latin typeface="Arial" panose="020B0604020202020204" pitchFamily="34" charset="0"/>
            </a:endParaRPr>
          </a:p>
          <a:p>
            <a:pPr marL="158750" indent="0" algn="l">
              <a:buNone/>
            </a:pPr>
            <a:r>
              <a:rPr lang="en-US" sz="3200" dirty="0">
                <a:solidFill>
                  <a:srgbClr val="1D1C1D"/>
                </a:solidFill>
                <a:effectLst/>
                <a:latin typeface="Arial" panose="020B0604020202020204" pitchFamily="34" charset="0"/>
              </a:rPr>
              <a:t>And how does it relate to supplier maturity?</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2502293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dirty="0">
                <a:solidFill>
                  <a:srgbClr val="1D1C1D"/>
                </a:solidFill>
                <a:effectLst/>
                <a:latin typeface="Arial" panose="020B0604020202020204" pitchFamily="34" charset="0"/>
              </a:rPr>
              <a:t>The AVCDL is a framework that covers all the points from our Apollo example, as well as many others.</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Because of its scope, detail and availability, we will use the AVCDL as the basis for evaluating the maturity of our suppliers.</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For more details on the framework, refer to the AVCDL overview training.</a:t>
            </a:r>
          </a:p>
          <a:p>
            <a:pPr marL="158750" indent="0" algn="l">
              <a:buNone/>
            </a:pPr>
            <a:endParaRPr lang="en-US" dirty="0">
              <a:solidFill>
                <a:srgbClr val="1D1C1D"/>
              </a:solidFill>
              <a:effectLst/>
              <a:latin typeface="Arial" panose="020B0604020202020204" pitchFamily="34" charset="0"/>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96354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dirty="0">
                <a:solidFill>
                  <a:srgbClr val="1D1C1D"/>
                </a:solidFill>
                <a:effectLst/>
                <a:latin typeface="Arial" panose="020B0604020202020204" pitchFamily="34" charset="0"/>
              </a:rPr>
              <a:t>This diagram shows the major documents used in both the supplier selection request for information (RFI) and request for quote (RFQ) activities, as well as the development production and post-production activities.</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The </a:t>
            </a:r>
            <a:r>
              <a:rPr lang="en-US" b="1" dirty="0">
                <a:solidFill>
                  <a:srgbClr val="1D1C1D"/>
                </a:solidFill>
                <a:effectLst/>
                <a:latin typeface="Arial" panose="020B0604020202020204" pitchFamily="34" charset="0"/>
              </a:rPr>
              <a:t>supplier self-reported maturity </a:t>
            </a:r>
            <a:r>
              <a:rPr lang="en-US" dirty="0">
                <a:solidFill>
                  <a:srgbClr val="1D1C1D"/>
                </a:solidFill>
                <a:effectLst/>
                <a:latin typeface="Arial" panose="020B0604020202020204" pitchFamily="34" charset="0"/>
              </a:rPr>
              <a:t>and the </a:t>
            </a:r>
            <a:r>
              <a:rPr lang="en-US" b="1" dirty="0">
                <a:solidFill>
                  <a:srgbClr val="1D1C1D"/>
                </a:solidFill>
                <a:effectLst/>
                <a:latin typeface="Arial" panose="020B0604020202020204" pitchFamily="34" charset="0"/>
              </a:rPr>
              <a:t>supplier cybersecurity manufacturer's disclosure statement </a:t>
            </a:r>
            <a:r>
              <a:rPr lang="en-US" dirty="0">
                <a:solidFill>
                  <a:srgbClr val="1D1C1D"/>
                </a:solidFill>
                <a:effectLst/>
                <a:latin typeface="Arial" panose="020B0604020202020204" pitchFamily="34" charset="0"/>
              </a:rPr>
              <a:t>are the two primary documents which enable us to create </a:t>
            </a:r>
            <a:r>
              <a:rPr lang="en-US" b="1" dirty="0">
                <a:solidFill>
                  <a:srgbClr val="1D1C1D"/>
                </a:solidFill>
                <a:effectLst/>
                <a:latin typeface="Arial" panose="020B0604020202020204" pitchFamily="34" charset="0"/>
              </a:rPr>
              <a:t>tailored cybersecurity requirements</a:t>
            </a:r>
          </a:p>
          <a:p>
            <a:pPr marL="158750" indent="0" algn="l">
              <a:buNone/>
            </a:pPr>
            <a:endParaRPr lang="en-US" b="1"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and the </a:t>
            </a:r>
            <a:r>
              <a:rPr lang="en-US" b="1" dirty="0">
                <a:solidFill>
                  <a:srgbClr val="1D1C1D"/>
                </a:solidFill>
                <a:effectLst/>
                <a:latin typeface="Arial" panose="020B0604020202020204" pitchFamily="34" charset="0"/>
              </a:rPr>
              <a:t>cybersecurity interface agreement.</a:t>
            </a:r>
          </a:p>
          <a:p>
            <a:pPr marL="158750" indent="0" algn="l">
              <a:buNone/>
            </a:pPr>
            <a:endParaRPr lang="en-US" b="1" dirty="0">
              <a:solidFill>
                <a:srgbClr val="1D1C1D"/>
              </a:solidFill>
              <a:effectLst/>
              <a:latin typeface="Arial" panose="020B0604020202020204" pitchFamily="34" charset="0"/>
            </a:endParaRPr>
          </a:p>
          <a:p>
            <a:pPr marL="158750" indent="0" algn="l">
              <a:buNone/>
            </a:pPr>
            <a:r>
              <a:rPr lang="en-US" b="0" dirty="0">
                <a:solidFill>
                  <a:srgbClr val="1D1C1D"/>
                </a:solidFill>
                <a:effectLst/>
                <a:latin typeface="Arial" panose="020B0604020202020204" pitchFamily="34" charset="0"/>
              </a:rPr>
              <a:t>T</a:t>
            </a:r>
            <a:r>
              <a:rPr lang="en-US" dirty="0">
                <a:solidFill>
                  <a:srgbClr val="1D1C1D"/>
                </a:solidFill>
                <a:effectLst/>
                <a:latin typeface="Arial" panose="020B0604020202020204" pitchFamily="34" charset="0"/>
              </a:rPr>
              <a:t>he CMM and AVCMDS are key to establishing the </a:t>
            </a:r>
            <a:r>
              <a:rPr lang="en-US" b="1" dirty="0">
                <a:solidFill>
                  <a:srgbClr val="1D1C1D"/>
                </a:solidFill>
                <a:effectLst/>
                <a:latin typeface="Arial" panose="020B0604020202020204" pitchFamily="34" charset="0"/>
              </a:rPr>
              <a:t>cybersecurity interface agreement </a:t>
            </a:r>
            <a:r>
              <a:rPr lang="en-US" dirty="0">
                <a:solidFill>
                  <a:srgbClr val="1D1C1D"/>
                </a:solidFill>
                <a:effectLst/>
                <a:latin typeface="Arial" panose="020B0604020202020204" pitchFamily="34" charset="0"/>
              </a:rPr>
              <a:t>because they allow us to identify gaps in the supplier's cybersecurity posture,</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so that they can be addressed before implementation begins.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94430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sz="3200" dirty="0">
                <a:solidFill>
                  <a:srgbClr val="1D1C1D"/>
                </a:solidFill>
                <a:effectLst/>
                <a:latin typeface="Arial" panose="020B0604020202020204" pitchFamily="34" charset="0"/>
              </a:rPr>
              <a:t>It's important to emphasize that for the </a:t>
            </a:r>
            <a:r>
              <a:rPr lang="en-US" sz="3200" b="1" dirty="0">
                <a:solidFill>
                  <a:srgbClr val="1D1C1D"/>
                </a:solidFill>
                <a:effectLst/>
                <a:latin typeface="Arial" panose="020B0604020202020204" pitchFamily="34" charset="0"/>
              </a:rPr>
              <a:t>supplier self-reported maturity </a:t>
            </a:r>
            <a:r>
              <a:rPr lang="en-US" sz="3200" dirty="0">
                <a:solidFill>
                  <a:srgbClr val="1D1C1D"/>
                </a:solidFill>
                <a:effectLst/>
                <a:latin typeface="Arial" panose="020B0604020202020204" pitchFamily="34" charset="0"/>
              </a:rPr>
              <a:t>to be a useful source of information, it has to be done as an as-is assessment.</a:t>
            </a:r>
          </a:p>
          <a:p>
            <a:pPr marL="158750" indent="0" algn="l">
              <a:buNone/>
            </a:pPr>
            <a:endParaRPr lang="en-US" sz="3200" dirty="0">
              <a:solidFill>
                <a:srgbClr val="1D1C1D"/>
              </a:solidFill>
              <a:effectLst/>
              <a:latin typeface="Arial" panose="020B0604020202020204" pitchFamily="34" charset="0"/>
            </a:endParaRPr>
          </a:p>
          <a:p>
            <a:pPr marL="158750" indent="0" algn="l">
              <a:buNone/>
            </a:pPr>
            <a:r>
              <a:rPr lang="en-US" sz="3200" dirty="0">
                <a:solidFill>
                  <a:srgbClr val="1D1C1D"/>
                </a:solidFill>
                <a:effectLst/>
                <a:latin typeface="Arial" panose="020B0604020202020204" pitchFamily="34" charset="0"/>
              </a:rPr>
              <a:t>It shows where the maturity of the supplier stands today, not what the ideal will be someday.</a:t>
            </a:r>
          </a:p>
          <a:p>
            <a:pPr marL="158750" indent="0" algn="l">
              <a:buNone/>
            </a:pPr>
            <a:endParaRPr lang="en-US" sz="3200" dirty="0">
              <a:solidFill>
                <a:srgbClr val="1D1C1D"/>
              </a:solidFill>
              <a:effectLst/>
              <a:latin typeface="Arial" panose="020B0604020202020204" pitchFamily="34" charset="0"/>
            </a:endParaRPr>
          </a:p>
          <a:p>
            <a:pPr marL="158750" indent="0" algn="l">
              <a:buNone/>
            </a:pPr>
            <a:r>
              <a:rPr lang="en-US" sz="3200" dirty="0">
                <a:solidFill>
                  <a:srgbClr val="1D1C1D"/>
                </a:solidFill>
                <a:effectLst/>
                <a:latin typeface="Arial" panose="020B0604020202020204" pitchFamily="34" charset="0"/>
              </a:rPr>
              <a:t>The point of this is not to be punitive, but rather as stated earlier, to identify gaps so that those gaps can be addressed ensuring the cybersecurity posture of the end product.</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1174228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There are three documents within the AVCDL document set that support the creation of the supplier’s self-report maturity.</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These are</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the </a:t>
            </a:r>
            <a:r>
              <a:rPr lang="en-US" sz="1800" b="1" i="0" dirty="0">
                <a:solidFill>
                  <a:srgbClr val="000000"/>
                </a:solidFill>
                <a:effectLst/>
                <a:latin typeface="Calibri" panose="020F0502020204030204" pitchFamily="34" charset="0"/>
              </a:rPr>
              <a:t>Supplier Self-reported Cybersecurity Maturity Assessment </a:t>
            </a:r>
            <a:r>
              <a:rPr lang="en-US" sz="1800" b="0" i="0" dirty="0">
                <a:solidFill>
                  <a:srgbClr val="000000"/>
                </a:solidFill>
                <a:effectLst/>
                <a:latin typeface="Calibri" panose="020F0502020204030204" pitchFamily="34" charset="0"/>
              </a:rPr>
              <a:t>secondary document</a:t>
            </a:r>
          </a:p>
          <a:p>
            <a:pPr marL="285750" lvl="0" indent="-285750" algn="l" rtl="0">
              <a:spcBef>
                <a:spcPts val="0"/>
              </a:spcBef>
              <a:spcAft>
                <a:spcPts val="0"/>
              </a:spcAft>
            </a:pPr>
            <a:r>
              <a:rPr lang="en-US" sz="1800" b="0" i="0" strike="sngStrike" dirty="0">
                <a:solidFill>
                  <a:srgbClr val="000000"/>
                </a:solidFill>
                <a:effectLst/>
                <a:latin typeface="Calibri" panose="020F0502020204030204" pitchFamily="34" charset="0"/>
              </a:rPr>
              <a:t>the blog post </a:t>
            </a:r>
            <a:r>
              <a:rPr lang="en-US" sz="1800" b="1" i="0" strike="sngStrike" dirty="0">
                <a:solidFill>
                  <a:srgbClr val="000000"/>
                </a:solidFill>
                <a:effectLst/>
                <a:latin typeface="Calibri" panose="020F0502020204030204" pitchFamily="34" charset="0"/>
              </a:rPr>
              <a:t>Where are You at? Level Setting Supplier Cybersecurity Maturity</a:t>
            </a:r>
          </a:p>
          <a:p>
            <a:pPr marL="285750" lvl="0" indent="-285750" algn="l" rtl="0">
              <a:spcBef>
                <a:spcPts val="0"/>
              </a:spcBef>
              <a:spcAft>
                <a:spcPts val="0"/>
              </a:spcAft>
            </a:pPr>
            <a:r>
              <a:rPr lang="en-US" sz="1800" b="0" i="0" strike="sngStrike" dirty="0">
                <a:solidFill>
                  <a:srgbClr val="000000"/>
                </a:solidFill>
                <a:effectLst/>
                <a:latin typeface="Calibri" panose="020F0502020204030204" pitchFamily="34" charset="0"/>
              </a:rPr>
              <a:t>and the </a:t>
            </a:r>
            <a:r>
              <a:rPr lang="en-US" sz="1800" b="1" i="0" strike="sngStrike" dirty="0">
                <a:solidFill>
                  <a:srgbClr val="000000"/>
                </a:solidFill>
                <a:effectLst/>
                <a:latin typeface="Calibri" panose="020F0502020204030204" pitchFamily="34" charset="0"/>
              </a:rPr>
              <a:t>AVCDL vendor CMM template </a:t>
            </a:r>
            <a:r>
              <a:rPr lang="en-US" sz="1800" b="0" i="0" strike="sngStrike" dirty="0">
                <a:solidFill>
                  <a:srgbClr val="000000"/>
                </a:solidFill>
                <a:effectLst/>
                <a:latin typeface="Calibri" panose="020F0502020204030204" pitchFamily="34" charset="0"/>
              </a:rPr>
              <a:t>spreadsheet.</a:t>
            </a:r>
            <a:endParaRPr lang="en-US" sz="1800" strike="sngStrike" dirty="0"/>
          </a:p>
        </p:txBody>
      </p:sp>
    </p:spTree>
    <p:extLst>
      <p:ext uri="{BB962C8B-B14F-4D97-AF65-F5344CB8AC3E}">
        <p14:creationId xmlns:p14="http://schemas.microsoft.com/office/powerpoint/2010/main" val="3949425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strike="sngStrike" dirty="0">
                <a:solidFill>
                  <a:srgbClr val="000000"/>
                </a:solidFill>
                <a:effectLst/>
                <a:latin typeface="Calibri" panose="020F0502020204030204" pitchFamily="34" charset="0"/>
              </a:rPr>
              <a:t>There are three documents within the AVCDL document set that support the creation of the supplier’s self-report maturity.</a:t>
            </a:r>
          </a:p>
          <a:p>
            <a:pPr marL="0" lvl="0" indent="0" algn="l" rtl="0">
              <a:spcBef>
                <a:spcPts val="0"/>
              </a:spcBef>
              <a:spcAft>
                <a:spcPts val="0"/>
              </a:spcAft>
              <a:buNone/>
            </a:pPr>
            <a:endParaRPr lang="en-US" sz="1800" b="0" i="0" strike="sngStrike"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strike="sngStrike" dirty="0">
                <a:solidFill>
                  <a:srgbClr val="000000"/>
                </a:solidFill>
                <a:effectLst/>
                <a:latin typeface="Calibri" panose="020F0502020204030204" pitchFamily="34" charset="0"/>
              </a:rPr>
              <a:t>These are</a:t>
            </a:r>
          </a:p>
          <a:p>
            <a:pPr marL="285750" lvl="0" indent="-285750" algn="l" rtl="0">
              <a:spcBef>
                <a:spcPts val="0"/>
              </a:spcBef>
              <a:spcAft>
                <a:spcPts val="0"/>
              </a:spcAft>
            </a:pPr>
            <a:r>
              <a:rPr lang="en-US" sz="1800" b="0" i="0" strike="sngStrike" dirty="0">
                <a:solidFill>
                  <a:srgbClr val="000000"/>
                </a:solidFill>
                <a:effectLst/>
                <a:latin typeface="Calibri" panose="020F0502020204030204" pitchFamily="34" charset="0"/>
              </a:rPr>
              <a:t>the </a:t>
            </a:r>
            <a:r>
              <a:rPr lang="en-US" sz="1800" b="1" i="0" strike="sngStrike" dirty="0">
                <a:solidFill>
                  <a:srgbClr val="000000"/>
                </a:solidFill>
                <a:effectLst/>
                <a:latin typeface="Calibri" panose="020F0502020204030204" pitchFamily="34" charset="0"/>
              </a:rPr>
              <a:t>Supplier Self-reported Cybersecurity Maturity Assessment </a:t>
            </a:r>
            <a:r>
              <a:rPr lang="en-US" sz="1800" b="0" i="0" strike="sngStrike" dirty="0">
                <a:solidFill>
                  <a:srgbClr val="000000"/>
                </a:solidFill>
                <a:effectLst/>
                <a:latin typeface="Calibri" panose="020F0502020204030204" pitchFamily="34" charset="0"/>
              </a:rPr>
              <a:t>secondary document</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the blog post </a:t>
            </a:r>
            <a:r>
              <a:rPr lang="en-US" sz="1800" b="1" i="0" dirty="0">
                <a:solidFill>
                  <a:srgbClr val="000000"/>
                </a:solidFill>
                <a:effectLst/>
                <a:latin typeface="Calibri" panose="020F0502020204030204" pitchFamily="34" charset="0"/>
              </a:rPr>
              <a:t>Where are You at? Level Setting Supplier Cybersecurity Maturity</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and the </a:t>
            </a:r>
            <a:r>
              <a:rPr lang="en-US" sz="1800" b="1" i="0" dirty="0">
                <a:solidFill>
                  <a:srgbClr val="000000"/>
                </a:solidFill>
                <a:effectLst/>
                <a:latin typeface="Calibri" panose="020F0502020204030204" pitchFamily="34" charset="0"/>
              </a:rPr>
              <a:t>AVCDL vendor CMM template </a:t>
            </a:r>
            <a:r>
              <a:rPr lang="en-US" sz="1800" b="0" i="0" dirty="0">
                <a:solidFill>
                  <a:srgbClr val="000000"/>
                </a:solidFill>
                <a:effectLst/>
                <a:latin typeface="Calibri" panose="020F0502020204030204" pitchFamily="34" charset="0"/>
              </a:rPr>
              <a:t>spreadsheet.</a:t>
            </a:r>
            <a:endParaRPr dirty="0"/>
          </a:p>
        </p:txBody>
      </p:sp>
    </p:spTree>
    <p:extLst>
      <p:ext uri="{BB962C8B-B14F-4D97-AF65-F5344CB8AC3E}">
        <p14:creationId xmlns:p14="http://schemas.microsoft.com/office/powerpoint/2010/main" val="2828808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Here you can see the relationship between the various AVCDL documents covering the supplier’s self-report maturity.</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We can see that the </a:t>
            </a:r>
            <a:r>
              <a:rPr lang="en-US" sz="1800" b="1" i="0" dirty="0">
                <a:solidFill>
                  <a:srgbClr val="000000"/>
                </a:solidFill>
                <a:effectLst/>
                <a:latin typeface="Calibri" panose="020F0502020204030204" pitchFamily="34" charset="0"/>
              </a:rPr>
              <a:t>AVCDL vendor CMM template </a:t>
            </a:r>
            <a:r>
              <a:rPr lang="en-US" sz="1800" b="0" i="0" dirty="0">
                <a:solidFill>
                  <a:srgbClr val="000000"/>
                </a:solidFill>
                <a:effectLst/>
                <a:latin typeface="Calibri" panose="020F0502020204030204" pitchFamily="34" charset="0"/>
              </a:rPr>
              <a:t>is used to create the </a:t>
            </a:r>
            <a:r>
              <a:rPr lang="en-US" sz="1800" b="1" i="0" dirty="0">
                <a:solidFill>
                  <a:srgbClr val="000000"/>
                </a:solidFill>
                <a:effectLst/>
                <a:latin typeface="Calibri" panose="020F0502020204030204" pitchFamily="34" charset="0"/>
              </a:rPr>
              <a:t>supplier self-reported cybersecurity process maturity</a:t>
            </a:r>
            <a:r>
              <a:rPr lang="en-US" sz="1800" b="0" i="0" dirty="0">
                <a:solidFill>
                  <a:srgbClr val="000000"/>
                </a:solidFill>
                <a:effectLst/>
                <a:latin typeface="Calibri" panose="020F0502020204030204" pitchFamily="34" charset="0"/>
              </a:rPr>
              <a:t> document. A specific instance of the CMM template.</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Once completed, the supplier’s maturity is tracked over time via a </a:t>
            </a:r>
            <a:r>
              <a:rPr lang="en-US" sz="1800" b="1" i="0" dirty="0">
                <a:solidFill>
                  <a:srgbClr val="000000"/>
                </a:solidFill>
                <a:effectLst/>
                <a:latin typeface="Calibri" panose="020F0502020204030204" pitchFamily="34" charset="0"/>
              </a:rPr>
              <a:t>vendor CMM progress </a:t>
            </a:r>
            <a:r>
              <a:rPr lang="en-US" sz="1800" b="0" i="0" dirty="0">
                <a:solidFill>
                  <a:srgbClr val="000000"/>
                </a:solidFill>
                <a:effectLst/>
                <a:latin typeface="Calibri" panose="020F0502020204030204" pitchFamily="34" charset="0"/>
              </a:rPr>
              <a:t>spreadsheet.</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 dotted lines surrounding those two documents Is used to indicate that both the </a:t>
            </a:r>
            <a:r>
              <a:rPr lang="en-US" sz="1800" b="1" i="0" dirty="0">
                <a:solidFill>
                  <a:srgbClr val="000000"/>
                </a:solidFill>
                <a:effectLst/>
                <a:latin typeface="Calibri" panose="020F0502020204030204" pitchFamily="34" charset="0"/>
              </a:rPr>
              <a:t>Supplier Self-reported Cybersecurity Maturity Assessment </a:t>
            </a:r>
            <a:r>
              <a:rPr lang="en-US" sz="1800" b="0" i="0" dirty="0">
                <a:solidFill>
                  <a:srgbClr val="000000"/>
                </a:solidFill>
                <a:effectLst/>
                <a:latin typeface="Calibri" panose="020F0502020204030204" pitchFamily="34" charset="0"/>
              </a:rPr>
              <a:t>secondary document and the </a:t>
            </a:r>
            <a:r>
              <a:rPr lang="en-US" sz="1800" b="1" i="0" dirty="0">
                <a:solidFill>
                  <a:srgbClr val="000000"/>
                </a:solidFill>
                <a:effectLst/>
                <a:latin typeface="Calibri" panose="020F0502020204030204" pitchFamily="34" charset="0"/>
              </a:rPr>
              <a:t>Where are You at? Level Setting Supplier Cybersecurity Maturity </a:t>
            </a:r>
            <a:r>
              <a:rPr lang="en-US" sz="1800" b="0" i="0" dirty="0">
                <a:solidFill>
                  <a:srgbClr val="000000"/>
                </a:solidFill>
                <a:effectLst/>
                <a:latin typeface="Calibri" panose="020F0502020204030204" pitchFamily="34" charset="0"/>
              </a:rPr>
              <a:t>blog posts refer to both of those documents taken together. </a:t>
            </a:r>
            <a:endParaRPr dirty="0"/>
          </a:p>
        </p:txBody>
      </p:sp>
    </p:spTree>
    <p:extLst>
      <p:ext uri="{BB962C8B-B14F-4D97-AF65-F5344CB8AC3E}">
        <p14:creationId xmlns:p14="http://schemas.microsoft.com/office/powerpoint/2010/main" val="2738431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dirty="0">
                <a:solidFill>
                  <a:srgbClr val="1D1C1D"/>
                </a:solidFill>
                <a:effectLst/>
                <a:latin typeface="Arial" panose="020B0604020202020204" pitchFamily="34" charset="0"/>
              </a:rPr>
              <a:t>Let's consider process maturity level versus its cost and complexity.</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On the X axis, we can see the maturity level.</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This can represent processes, people, or technology.</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On the Y axis, we show the cost and complexity of implementation.</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29884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dirty="0">
                <a:solidFill>
                  <a:srgbClr val="1D1C1D"/>
                </a:solidFill>
                <a:effectLst/>
                <a:latin typeface="Arial" panose="020B0604020202020204" pitchFamily="34" charset="0"/>
              </a:rPr>
              <a:t>At maturity level zero (here noted as CMM zero), nothing is done.</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There are no practices in place for the particular activity, unless otherwise specifically indicated.</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This is going to be our base assumption.</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80809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diagram shows the overall AVCDL supply chain training path.</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you’re taking this training, it’s assumed that you’ve already completed the supply chain overview training.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training covers the supplier self-report cybersecurity maturity documentation.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Additional trainings will cover</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manufacturer disclosure statement (AVCMDS),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vendor cybersecurity process to AVCDL mapping,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cybersecurity requirements,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tailoring the cybersecurity interface agreement,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service level agreements (SLAs),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software bill of materials (SBOM),</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attack surface analysis,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threat modeling.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60834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dirty="0">
                <a:solidFill>
                  <a:srgbClr val="1D1C1D"/>
                </a:solidFill>
                <a:effectLst/>
                <a:latin typeface="Arial" panose="020B0604020202020204" pitchFamily="34" charset="0"/>
              </a:rPr>
              <a:t>At level one, there are some cybersecurity practices being done but they're being done informally.</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Either they're not documented or they're just tribal knowledge.</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There are at least some cybersecurity activity happening.</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70027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dirty="0">
                <a:solidFill>
                  <a:srgbClr val="1D1C1D"/>
                </a:solidFill>
                <a:effectLst/>
                <a:latin typeface="Arial" panose="020B0604020202020204" pitchFamily="34" charset="0"/>
              </a:rPr>
              <a:t>At level two, we see cybersecurity activities are being planned and tracked.</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This takes things beyond tribal knowledge.</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Cybersecurity activities are being done intentionally. They tend to be requirements-driven and reviewed for results.</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Now, a thing you'll note here is that there's a black connecting line which says that this incorporates the capabilities from CMM level one.</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You never lose anything as processes mature.</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You're merely making the process more sophisticated.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72677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dirty="0">
                <a:solidFill>
                  <a:srgbClr val="1D1C1D"/>
                </a:solidFill>
                <a:effectLst/>
                <a:latin typeface="Arial" panose="020B0604020202020204" pitchFamily="34" charset="0"/>
              </a:rPr>
              <a:t>An organization that has level three processes is applying them consistently across the organization.</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It’s no longer just a single team or group using them.</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The process is used consistent manner in all of the products.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88721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dirty="0">
                <a:solidFill>
                  <a:srgbClr val="1D1C1D"/>
                </a:solidFill>
                <a:effectLst/>
                <a:latin typeface="Arial" panose="020B0604020202020204" pitchFamily="34" charset="0"/>
              </a:rPr>
              <a:t>At CMM Level four, cybersecurity activities are being quantitatively controlled.</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There is consistent process usage across the organization with the processes being planned, track, and driven by requirements.</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And then the metrics being tracked are used to make decisions as to refining and updating of the processes.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395247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dirty="0">
                <a:solidFill>
                  <a:srgbClr val="1D1C1D"/>
                </a:solidFill>
                <a:effectLst/>
                <a:latin typeface="Arial" panose="020B0604020202020204" pitchFamily="34" charset="0"/>
              </a:rPr>
              <a:t>A CMM Level five process is one which undergoes continuous improvement.</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This is a process doing everything right.</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It's being tracked, is well defined, planned, and metrics are used to keep things up-to-date.</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This is an absolutely best-in-class process.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18085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dirty="0">
                <a:solidFill>
                  <a:srgbClr val="1D1C1D"/>
                </a:solidFill>
                <a:effectLst/>
                <a:latin typeface="Arial" panose="020B0604020202020204" pitchFamily="34" charset="0"/>
              </a:rPr>
              <a:t>As you can imagine, the more sophisticated your processes are the higher the cost and the complexity of implementing them is going to be.</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So, let's step back and consider a couple of different pieces of information that we can overlay onto these and get an idea of how to set our expectations.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97326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dirty="0">
                <a:solidFill>
                  <a:srgbClr val="1D1C1D"/>
                </a:solidFill>
                <a:effectLst/>
                <a:latin typeface="Arial" panose="020B0604020202020204" pitchFamily="34" charset="0"/>
              </a:rPr>
              <a:t>First, we'll look at shareholder value.</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This is a perceptual issue.</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When we have no processes, there’s no perceived ROI.</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As we implement more and more sophisticated processes, we can show that we have greater value.</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However, at a certain point, somewhere around the CMM level three and 4 area, we reach peak perceived value.</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Beyond that point, it's really difficult for an outside observer to appreciate the value add being contributed.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8337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dirty="0">
                <a:solidFill>
                  <a:srgbClr val="1D1C1D"/>
                </a:solidFill>
                <a:effectLst/>
                <a:latin typeface="Arial" panose="020B0604020202020204" pitchFamily="34" charset="0"/>
              </a:rPr>
              <a:t>Now let’s consider process review lag.</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This is our ability to track and to adjust the processes themselves.</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At CMM levels zero and one, we have little to  no oversight and so little to no visibility as to the effectiveness of the process.</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At around CMM level three, we're applying annual reviews.</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By CMM level four, we're looking at processes on a quarterly or monthly basis.</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Finally, at CMM level five, we're doing near real-time reviews. Here you'll see things like AI- and ML-driven reviews that are processing things for you.</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0676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dirty="0">
                <a:solidFill>
                  <a:srgbClr val="1D1C1D"/>
                </a:solidFill>
                <a:effectLst/>
                <a:latin typeface="Arial" panose="020B0604020202020204" pitchFamily="34" charset="0"/>
              </a:rPr>
              <a:t>The final aspect to look at, and arguably the most important, is risk.</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At the low end of the maturity scale there's an excessive amount of risk being taken because the processes aren't in place to apply cybersecurity controls.</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At around CMM level four, you've reached an optimal risk-taking level.</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And from there on out it, risk basically plateaus again because we're not adding additional controls, we’re merely tweaking the processes themselves.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10477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dirty="0">
                <a:solidFill>
                  <a:srgbClr val="1D1C1D"/>
                </a:solidFill>
                <a:effectLst/>
                <a:latin typeface="Arial" panose="020B0604020202020204" pitchFamily="34" charset="0"/>
              </a:rPr>
              <a:t>In fact, we can establish a negligence threshold between CMM level one and two because the amount of risk is so high.</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Any objective third-party would look at the lack of processes in place to ensure that cybersecurity controls are applied</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and say that there is simply no reason why they're not being used and tracked.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45154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158750" indent="0">
              <a:buNone/>
            </a:pPr>
            <a:r>
              <a:rPr lang="en-US" sz="3200" dirty="0">
                <a:effectLst/>
                <a:latin typeface="Arial" panose="020B0604020202020204" pitchFamily="34" charset="0"/>
              </a:rPr>
              <a:t>Let's say your country has just decided that they want to go to the moon and you're responsible for getting them there.</a:t>
            </a:r>
          </a:p>
          <a:p>
            <a:pPr marL="158750" indent="0">
              <a:buNone/>
            </a:pPr>
            <a:endParaRPr lang="en-US" sz="3200" dirty="0">
              <a:effectLst/>
              <a:latin typeface="Arial" panose="020B0604020202020204" pitchFamily="34" charset="0"/>
            </a:endParaRPr>
          </a:p>
          <a:p>
            <a:pPr marL="158750" indent="0">
              <a:buNone/>
            </a:pPr>
            <a:r>
              <a:rPr lang="en-US" sz="3200" dirty="0">
                <a:effectLst/>
                <a:latin typeface="Arial" panose="020B0604020202020204" pitchFamily="34" charset="0"/>
              </a:rPr>
              <a:t>Everyone knows what the moon looks like.</a:t>
            </a:r>
          </a:p>
          <a:p>
            <a:pPr marL="158750" indent="0">
              <a:buNone/>
            </a:pPr>
            <a:endParaRPr lang="en-US" sz="3200" dirty="0">
              <a:effectLst/>
              <a:latin typeface="Arial" panose="020B0604020202020204" pitchFamily="34" charset="0"/>
            </a:endParaRPr>
          </a:p>
          <a:p>
            <a:pPr marL="158750" indent="0">
              <a:buNone/>
            </a:pPr>
            <a:r>
              <a:rPr lang="en-US" sz="3200" dirty="0">
                <a:effectLst/>
                <a:latin typeface="Arial" panose="020B0604020202020204" pitchFamily="34" charset="0"/>
              </a:rPr>
              <a:t>Everyone knows where the moon is.</a:t>
            </a:r>
          </a:p>
          <a:p>
            <a:pPr marL="158750" indent="0">
              <a:buNone/>
            </a:pPr>
            <a:endParaRPr lang="en-US" sz="3200" dirty="0">
              <a:effectLst/>
              <a:latin typeface="Arial" panose="020B0604020202020204" pitchFamily="34" charset="0"/>
            </a:endParaRPr>
          </a:p>
          <a:p>
            <a:pPr marL="158750" indent="0">
              <a:buNone/>
            </a:pPr>
            <a:r>
              <a:rPr lang="en-US" sz="3200" dirty="0">
                <a:effectLst/>
                <a:latin typeface="Arial" panose="020B0604020202020204" pitchFamily="34" charset="0"/>
              </a:rPr>
              <a:t>But how are you going to get there?</a:t>
            </a:r>
          </a:p>
          <a:p>
            <a:pPr marL="158750" indent="0">
              <a:buNone/>
            </a:pPr>
            <a:endParaRPr lang="en-US" sz="3200" dirty="0">
              <a:effectLst/>
              <a:latin typeface="Arial" panose="020B0604020202020204" pitchFamily="34" charset="0"/>
            </a:endParaRPr>
          </a:p>
          <a:p>
            <a:pPr marL="158750" indent="0">
              <a:buNone/>
            </a:pPr>
            <a:r>
              <a:rPr lang="en-US" sz="3200" dirty="0">
                <a:effectLst/>
                <a:latin typeface="Arial" panose="020B0604020202020204" pitchFamily="34" charset="0"/>
              </a:rPr>
              <a:t>Let's consider some of the aspects from the Apollo program and see how they fit into supplier maturity.</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35479878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dirty="0">
                <a:solidFill>
                  <a:srgbClr val="1D1C1D"/>
                </a:solidFill>
                <a:effectLst/>
                <a:latin typeface="Arial" panose="020B0604020202020204" pitchFamily="34" charset="0"/>
              </a:rPr>
              <a:t>This brings us to the maturity sweet spot.</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It's above the negligence threshold.</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It's below the diminished perceived value area.</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It doesn't rely on using AI and ML to drive things.</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It's within the bounds of optimal risk taking.</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Generally speaking, preforming at CMM levels two, three, or four,  gets the best return on investment.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255251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With the background material covered, let’s turn our attention to the assessment process.</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Here's the workflow used to create the supplier’s self-reported maturity.</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This diagram is taken from the </a:t>
            </a:r>
            <a:r>
              <a:rPr lang="en-US" sz="1800" b="1" i="0" dirty="0">
                <a:solidFill>
                  <a:srgbClr val="000000"/>
                </a:solidFill>
                <a:effectLst/>
                <a:latin typeface="Calibri" panose="020F0502020204030204" pitchFamily="34" charset="0"/>
              </a:rPr>
              <a:t>Supplier Self-reported Cybersecurity Maturity Assessment </a:t>
            </a:r>
            <a:r>
              <a:rPr lang="en-US" sz="1800" b="0" i="0" dirty="0">
                <a:solidFill>
                  <a:srgbClr val="000000"/>
                </a:solidFill>
                <a:effectLst/>
                <a:latin typeface="Calibri" panose="020F0502020204030204" pitchFamily="34" charset="0"/>
              </a:rPr>
              <a:t>secondary document.</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As you can see, there are two activities that take place, the processes assessment and the assessment review.</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In the processes assessment activity, the supplier’s cybersecurity SME uses the supplier’s cybersecurity processes to complete the </a:t>
            </a:r>
            <a:r>
              <a:rPr lang="en-US" sz="1800" b="1" i="0" dirty="0">
                <a:solidFill>
                  <a:srgbClr val="000000"/>
                </a:solidFill>
                <a:effectLst/>
                <a:latin typeface="Calibri" panose="020F0502020204030204" pitchFamily="34" charset="0"/>
              </a:rPr>
              <a:t>AVCDL vendor CMM template</a:t>
            </a:r>
            <a:r>
              <a:rPr lang="en-US" sz="1800" b="0" i="0" dirty="0">
                <a:solidFill>
                  <a:srgbClr val="000000"/>
                </a:solidFill>
                <a:effectLst/>
                <a:latin typeface="Calibri" panose="020F0502020204030204" pitchFamily="34" charset="0"/>
              </a:rPr>
              <a:t>.</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This results in the creation of a </a:t>
            </a:r>
            <a:r>
              <a:rPr lang="en-US" sz="1800" b="1" i="0" dirty="0">
                <a:solidFill>
                  <a:srgbClr val="000000"/>
                </a:solidFill>
                <a:effectLst/>
                <a:latin typeface="Calibri" panose="020F0502020204030204" pitchFamily="34" charset="0"/>
              </a:rPr>
              <a:t>supplier self-reported cybersecurity maturity draft </a:t>
            </a:r>
            <a:r>
              <a:rPr lang="en-US" sz="1800" b="0" i="0" dirty="0">
                <a:solidFill>
                  <a:srgbClr val="000000"/>
                </a:solidFill>
                <a:effectLst/>
                <a:latin typeface="Calibri" panose="020F0502020204030204" pitchFamily="34" charset="0"/>
              </a:rPr>
              <a:t>document specific to the supplier.</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This draft is then reviewed by the customer’s cybersecurity SME.</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Any deficiencies found are fed back to the supplier to create an update of the draft.</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Once it's been determined that there are no deficiencies the document is considered to be final and is entered into the customer's document tracking system.</a:t>
            </a:r>
          </a:p>
        </p:txBody>
      </p:sp>
    </p:spTree>
    <p:extLst>
      <p:ext uri="{BB962C8B-B14F-4D97-AF65-F5344CB8AC3E}">
        <p14:creationId xmlns:p14="http://schemas.microsoft.com/office/powerpoint/2010/main" val="1050560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Now let's go over some general information that you'll need in order to fill out the </a:t>
            </a:r>
            <a:r>
              <a:rPr lang="en-US" sz="1800" b="1" i="0" dirty="0">
                <a:solidFill>
                  <a:srgbClr val="000000"/>
                </a:solidFill>
                <a:effectLst/>
                <a:latin typeface="Calibri" panose="020F0502020204030204" pitchFamily="34" charset="0"/>
              </a:rPr>
              <a:t>supplier self-reported maturity </a:t>
            </a:r>
            <a:r>
              <a:rPr lang="en-US" sz="1800" b="0" i="0" dirty="0">
                <a:solidFill>
                  <a:srgbClr val="000000"/>
                </a:solidFill>
                <a:effectLst/>
                <a:latin typeface="Calibri" panose="020F0502020204030204" pitchFamily="34" charset="0"/>
              </a:rPr>
              <a:t>worksheet. </a:t>
            </a:r>
            <a:endParaRPr lang="en-US" dirty="0"/>
          </a:p>
        </p:txBody>
      </p:sp>
    </p:spTree>
    <p:extLst>
      <p:ext uri="{BB962C8B-B14F-4D97-AF65-F5344CB8AC3E}">
        <p14:creationId xmlns:p14="http://schemas.microsoft.com/office/powerpoint/2010/main" val="1714086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Each AVCDL phase requirement product is listed on its own line, and each line has six columns associated with it.</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 first three columns roll up the phase requirement products into their corresponding phase requirement and phase.</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 fields specific to each phase requirement product include</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the phase requirement product’s description (typically, the corresponding AVCDL secondary document’s name)</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the CMM level</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And a note (should one be necessary)</a:t>
            </a:r>
          </a:p>
        </p:txBody>
      </p:sp>
    </p:spTree>
    <p:extLst>
      <p:ext uri="{BB962C8B-B14F-4D97-AF65-F5344CB8AC3E}">
        <p14:creationId xmlns:p14="http://schemas.microsoft.com/office/powerpoint/2010/main" val="39473338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 CMM level is entered via drop-down (as shown here).</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 options are listed as the CMM level and a short description</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These are:</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0 - none</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1 - performed</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2 - documented</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3 - managed</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4 - reviewed</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5 – optimizing</a:t>
            </a:r>
          </a:p>
          <a:p>
            <a:pPr marL="285750" lvl="0" indent="-285750" algn="l" rtl="0">
              <a:spcBef>
                <a:spcPts val="0"/>
              </a:spcBef>
              <a:spcAft>
                <a:spcPts val="0"/>
              </a:spcAft>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As mentioned, it is presumed that lacking evidence, a supplier’s process maturity level is zero.</a:t>
            </a:r>
          </a:p>
        </p:txBody>
      </p:sp>
    </p:spTree>
    <p:extLst>
      <p:ext uri="{BB962C8B-B14F-4D97-AF65-F5344CB8AC3E}">
        <p14:creationId xmlns:p14="http://schemas.microsoft.com/office/powerpoint/2010/main" val="419986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 template workbook contains a legend sheet that provides a longer description for each of the CMM levels.</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For greater detail, review the SEI CMM documentation.</a:t>
            </a:r>
            <a:endParaRPr lang="en-US" dirty="0"/>
          </a:p>
        </p:txBody>
      </p:sp>
    </p:spTree>
    <p:extLst>
      <p:ext uri="{BB962C8B-B14F-4D97-AF65-F5344CB8AC3E}">
        <p14:creationId xmlns:p14="http://schemas.microsoft.com/office/powerpoint/2010/main" val="11206777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dirty="0">
                <a:solidFill>
                  <a:srgbClr val="1D1C1D"/>
                </a:solidFill>
                <a:effectLst/>
                <a:latin typeface="Arial" panose="020B0604020202020204" pitchFamily="34" charset="0"/>
              </a:rPr>
              <a:t>In order to complete the maturity assessment, it's necessary that the supplier review the AVCDL documentation.</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The starting point for this is the AVCDL primary document itself.</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This provides the overview of the cybersecurity development lifecycle and establishes the framework upon which both the phases and the phase requirements exist.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115606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dirty="0">
                <a:solidFill>
                  <a:srgbClr val="1D1C1D"/>
                </a:solidFill>
                <a:effectLst/>
                <a:latin typeface="Arial" panose="020B0604020202020204" pitchFamily="34" charset="0"/>
              </a:rPr>
              <a:t>Within the AVCDL primary document each of the phase requirements is listed.</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For each of the phase requirements, summary information and a list of secondary documents elaborating on that material is provided.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024686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solidFill>
                  <a:srgbClr val="1D1C1D"/>
                </a:solidFill>
                <a:effectLst/>
                <a:latin typeface="Arial" panose="020B0604020202020204" pitchFamily="34" charset="0"/>
              </a:rPr>
              <a:t>The secondary documents referred to in the phase requirements shown in the AVCDL primary document contain detailed information as to the processes that are expected to take place in order to satisfy the phase requirement.</a:t>
            </a:r>
            <a:endParaRPr lang="en-US" dirty="0"/>
          </a:p>
        </p:txBody>
      </p:sp>
    </p:spTree>
    <p:extLst>
      <p:ext uri="{BB962C8B-B14F-4D97-AF65-F5344CB8AC3E}">
        <p14:creationId xmlns:p14="http://schemas.microsoft.com/office/powerpoint/2010/main" val="3578026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sz="3200" dirty="0">
                <a:solidFill>
                  <a:srgbClr val="1D1C1D"/>
                </a:solidFill>
                <a:effectLst/>
                <a:latin typeface="Arial" panose="020B0604020202020204" pitchFamily="34" charset="0"/>
              </a:rPr>
              <a:t>Once the supplier returns the self-reported maturity document, it's important that the customer verify the CMM levels provided for each of the phase requirement products.</a:t>
            </a:r>
          </a:p>
          <a:p>
            <a:pPr marL="158750" indent="0" algn="l">
              <a:buNone/>
            </a:pPr>
            <a:endParaRPr lang="en-US" sz="3200" dirty="0">
              <a:solidFill>
                <a:srgbClr val="1D1C1D"/>
              </a:solidFill>
              <a:effectLst/>
              <a:latin typeface="Arial" panose="020B0604020202020204" pitchFamily="34" charset="0"/>
            </a:endParaRPr>
          </a:p>
          <a:p>
            <a:pPr marL="158750" indent="0" algn="l">
              <a:buNone/>
            </a:pPr>
            <a:r>
              <a:rPr lang="en-US" sz="3200" dirty="0">
                <a:solidFill>
                  <a:srgbClr val="1D1C1D"/>
                </a:solidFill>
                <a:effectLst/>
                <a:latin typeface="Arial" panose="020B0604020202020204" pitchFamily="34" charset="0"/>
              </a:rPr>
              <a:t>This is true regardless of CMM level.</a:t>
            </a:r>
          </a:p>
          <a:p>
            <a:pPr marL="158750" indent="0" algn="l">
              <a:buNone/>
            </a:pPr>
            <a:endParaRPr lang="en-US" sz="3200" dirty="0">
              <a:solidFill>
                <a:srgbClr val="1D1C1D"/>
              </a:solidFill>
              <a:effectLst/>
              <a:latin typeface="Arial" panose="020B0604020202020204" pitchFamily="34" charset="0"/>
            </a:endParaRPr>
          </a:p>
          <a:p>
            <a:pPr marL="158750" indent="0" algn="l">
              <a:buNone/>
            </a:pPr>
            <a:r>
              <a:rPr lang="en-US" sz="3200" dirty="0">
                <a:solidFill>
                  <a:srgbClr val="1D1C1D"/>
                </a:solidFill>
                <a:effectLst/>
                <a:latin typeface="Arial" panose="020B0604020202020204" pitchFamily="34" charset="0"/>
              </a:rPr>
              <a:t>This information should be used to inform the amount of support that a supplier may need in order to satisfy the cybersecurity requirements and posture necessary for the product.</a:t>
            </a:r>
          </a:p>
          <a:p>
            <a:pPr marL="158750" indent="0" algn="l">
              <a:buNone/>
            </a:pPr>
            <a:endParaRPr lang="en-US" sz="3200" dirty="0">
              <a:solidFill>
                <a:srgbClr val="1D1C1D"/>
              </a:solidFill>
              <a:effectLst/>
              <a:latin typeface="Arial" panose="020B0604020202020204" pitchFamily="34" charset="0"/>
            </a:endParaRPr>
          </a:p>
          <a:p>
            <a:pPr marL="158750" indent="0" algn="l">
              <a:buNone/>
            </a:pPr>
            <a:r>
              <a:rPr lang="en-US" sz="3200" dirty="0">
                <a:solidFill>
                  <a:srgbClr val="1D1C1D"/>
                </a:solidFill>
                <a:effectLst/>
                <a:latin typeface="Arial" panose="020B0604020202020204" pitchFamily="34" charset="0"/>
              </a:rPr>
              <a:t>Whenever a CMM level is called out which would have associated evidence, the customer should feel comfortable in requesting samples of this evidence in order to verify that the level specified is justified.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7082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sz="3200" dirty="0">
                <a:solidFill>
                  <a:srgbClr val="1D1C1D"/>
                </a:solidFill>
                <a:effectLst/>
                <a:latin typeface="Arial" panose="020B0604020202020204" pitchFamily="34" charset="0"/>
              </a:rPr>
              <a:t>The first thing you're going to need is an overall plan.</a:t>
            </a:r>
          </a:p>
          <a:p>
            <a:pPr marL="158750" indent="0" algn="l">
              <a:buNone/>
            </a:pPr>
            <a:endParaRPr lang="en-US" sz="3200" dirty="0">
              <a:solidFill>
                <a:srgbClr val="1D1C1D"/>
              </a:solidFill>
              <a:effectLst/>
              <a:latin typeface="Arial" panose="020B0604020202020204" pitchFamily="34" charset="0"/>
            </a:endParaRPr>
          </a:p>
          <a:p>
            <a:pPr marL="158750" indent="0" algn="l">
              <a:buNone/>
            </a:pPr>
            <a:r>
              <a:rPr lang="en-US" sz="3200" dirty="0">
                <a:solidFill>
                  <a:srgbClr val="1D1C1D"/>
                </a:solidFill>
                <a:effectLst/>
                <a:latin typeface="Arial" panose="020B0604020202020204" pitchFamily="34" charset="0"/>
              </a:rPr>
              <a:t>Something that tells you how to get from where you are to where you want to go, establishes terminology, and sets the ground rules.</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4252469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As mentioned earlier,</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Once completed, the supplier’s maturity is tracked over time via a </a:t>
            </a:r>
            <a:r>
              <a:rPr lang="en-US" sz="1800" b="1" i="0" dirty="0">
                <a:solidFill>
                  <a:srgbClr val="000000"/>
                </a:solidFill>
                <a:effectLst/>
                <a:latin typeface="Calibri" panose="020F0502020204030204" pitchFamily="34" charset="0"/>
              </a:rPr>
              <a:t>vendor CMM progress </a:t>
            </a:r>
            <a:r>
              <a:rPr lang="en-US" sz="1800" b="0" i="0" dirty="0">
                <a:solidFill>
                  <a:srgbClr val="000000"/>
                </a:solidFill>
                <a:effectLst/>
                <a:latin typeface="Calibri" panose="020F0502020204030204" pitchFamily="34" charset="0"/>
              </a:rPr>
              <a:t>spreadsheet.</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Let’s see that spreadsheet looks like. </a:t>
            </a:r>
            <a:endParaRPr dirty="0"/>
          </a:p>
        </p:txBody>
      </p:sp>
    </p:spTree>
    <p:extLst>
      <p:ext uri="{BB962C8B-B14F-4D97-AF65-F5344CB8AC3E}">
        <p14:creationId xmlns:p14="http://schemas.microsoft.com/office/powerpoint/2010/main" val="1193535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sz="3200" dirty="0">
                <a:solidFill>
                  <a:srgbClr val="1D1C1D"/>
                </a:solidFill>
                <a:effectLst/>
                <a:latin typeface="Arial" panose="020B0604020202020204" pitchFamily="34" charset="0"/>
              </a:rPr>
              <a:t>We can track the maturity using the </a:t>
            </a:r>
            <a:r>
              <a:rPr lang="en-US" sz="3200" b="1" dirty="0">
                <a:solidFill>
                  <a:srgbClr val="1D1C1D"/>
                </a:solidFill>
                <a:effectLst/>
                <a:latin typeface="Arial" panose="020B0604020202020204" pitchFamily="34" charset="0"/>
              </a:rPr>
              <a:t>AVCDL cybersecurity interface agreement summary </a:t>
            </a:r>
            <a:r>
              <a:rPr lang="en-US" sz="3200" dirty="0">
                <a:solidFill>
                  <a:srgbClr val="1D1C1D"/>
                </a:solidFill>
                <a:effectLst/>
                <a:latin typeface="Arial" panose="020B0604020202020204" pitchFamily="34" charset="0"/>
              </a:rPr>
              <a:t>template, spreadsheet.</a:t>
            </a:r>
          </a:p>
          <a:p>
            <a:pPr marL="158750" indent="0" algn="l">
              <a:buNone/>
            </a:pPr>
            <a:endParaRPr lang="en-US" sz="3200" dirty="0">
              <a:solidFill>
                <a:srgbClr val="1D1C1D"/>
              </a:solidFill>
              <a:effectLst/>
              <a:latin typeface="Arial" panose="020B0604020202020204" pitchFamily="34" charset="0"/>
            </a:endParaRPr>
          </a:p>
          <a:p>
            <a:pPr marL="158750" indent="0" algn="l">
              <a:buNone/>
            </a:pPr>
            <a:r>
              <a:rPr lang="en-US" sz="3200" dirty="0">
                <a:solidFill>
                  <a:srgbClr val="1D1C1D"/>
                </a:solidFill>
                <a:effectLst/>
                <a:latin typeface="Arial" panose="020B0604020202020204" pitchFamily="34" charset="0"/>
              </a:rPr>
              <a:t>This spreadsheet includes is a column for the CMM level.</a:t>
            </a:r>
          </a:p>
          <a:p>
            <a:pPr marL="158750" indent="0" algn="l">
              <a:buNone/>
            </a:pPr>
            <a:endParaRPr lang="en-US" sz="3200" dirty="0">
              <a:solidFill>
                <a:srgbClr val="1D1C1D"/>
              </a:solidFill>
              <a:effectLst/>
              <a:latin typeface="Arial" panose="020B0604020202020204" pitchFamily="34" charset="0"/>
            </a:endParaRPr>
          </a:p>
          <a:p>
            <a:pPr marL="158750" indent="0" algn="l">
              <a:buNone/>
            </a:pPr>
            <a:r>
              <a:rPr lang="en-US" sz="3200" dirty="0">
                <a:solidFill>
                  <a:srgbClr val="1D1C1D"/>
                </a:solidFill>
                <a:effectLst/>
                <a:latin typeface="Arial" panose="020B0604020202020204" pitchFamily="34" charset="0"/>
              </a:rPr>
              <a:t>Additional information of the RASICs and confidentiality level can be ignored in the context of the supplier’s cybersecurity maturity.</a:t>
            </a:r>
          </a:p>
          <a:p>
            <a:pPr marL="158750" indent="0" algn="l">
              <a:buNone/>
            </a:pPr>
            <a:endParaRPr lang="en-US" sz="3200" dirty="0">
              <a:solidFill>
                <a:srgbClr val="1D1C1D"/>
              </a:solidFill>
              <a:effectLst/>
              <a:latin typeface="Arial" panose="020B0604020202020204" pitchFamily="34" charset="0"/>
            </a:endParaRPr>
          </a:p>
          <a:p>
            <a:pPr marL="158750" indent="0" algn="l">
              <a:buNone/>
            </a:pPr>
            <a:r>
              <a:rPr lang="en-US" sz="3200" dirty="0">
                <a:solidFill>
                  <a:srgbClr val="1D1C1D"/>
                </a:solidFill>
                <a:effectLst/>
                <a:latin typeface="Arial" panose="020B0604020202020204" pitchFamily="34" charset="0"/>
              </a:rPr>
              <a:t>To track this information over time, the sheet can be duplicated with each new sheet having the time stamp of the assessment being included on it.</a:t>
            </a:r>
          </a:p>
          <a:p>
            <a:pPr marL="158750" indent="0" algn="l">
              <a:buNone/>
            </a:pPr>
            <a:endParaRPr lang="en-US" sz="3200" dirty="0">
              <a:solidFill>
                <a:srgbClr val="1D1C1D"/>
              </a:solidFill>
              <a:effectLst/>
              <a:latin typeface="Arial" panose="020B0604020202020204" pitchFamily="34" charset="0"/>
            </a:endParaRPr>
          </a:p>
          <a:p>
            <a:pPr marL="158750" indent="0" algn="l">
              <a:buNone/>
            </a:pPr>
            <a:r>
              <a:rPr lang="en-US" sz="3200" dirty="0">
                <a:solidFill>
                  <a:srgbClr val="1D1C1D"/>
                </a:solidFill>
                <a:effectLst/>
                <a:latin typeface="Arial" panose="020B0604020202020204" pitchFamily="34" charset="0"/>
              </a:rPr>
              <a:t>This material can then be used to form a series of charts depicting visually how the cybersecurity posture of the supplier is changing over time.</a:t>
            </a:r>
          </a:p>
        </p:txBody>
      </p:sp>
    </p:spTree>
    <p:extLst>
      <p:ext uri="{BB962C8B-B14F-4D97-AF65-F5344CB8AC3E}">
        <p14:creationId xmlns:p14="http://schemas.microsoft.com/office/powerpoint/2010/main" val="3052645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dirty="0">
                <a:solidFill>
                  <a:srgbClr val="1D1C1D"/>
                </a:solidFill>
                <a:effectLst/>
                <a:latin typeface="Arial" panose="020B0604020202020204" pitchFamily="34" charset="0"/>
              </a:rPr>
              <a:t>The </a:t>
            </a:r>
            <a:r>
              <a:rPr lang="en-US" b="1" dirty="0">
                <a:solidFill>
                  <a:srgbClr val="1D1C1D"/>
                </a:solidFill>
                <a:effectLst/>
                <a:latin typeface="Arial" panose="020B0604020202020204" pitchFamily="34" charset="0"/>
              </a:rPr>
              <a:t>AVCDL cybersecurity interface Agreement summary </a:t>
            </a:r>
            <a:r>
              <a:rPr lang="en-US" dirty="0">
                <a:solidFill>
                  <a:srgbClr val="1D1C1D"/>
                </a:solidFill>
                <a:effectLst/>
                <a:latin typeface="Arial" panose="020B0604020202020204" pitchFamily="34" charset="0"/>
              </a:rPr>
              <a:t>template also provides a sheet which visualizes the maturity information.</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Here we can see a sample visualization.</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Around the circumference are listed each of the AVCDL phase requirement product IDs, and radially depicted is the CMM level.</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The use of negative one as the center simply allows us to have zero in a way which is more visually impactful.</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This representation gives us a visual fingerprint that allows us to very rapidly take in the state of the supplier’s cybersecurity maturity.</a:t>
            </a:r>
          </a:p>
        </p:txBody>
      </p:sp>
    </p:spTree>
    <p:extLst>
      <p:ext uri="{BB962C8B-B14F-4D97-AF65-F5344CB8AC3E}">
        <p14:creationId xmlns:p14="http://schemas.microsoft.com/office/powerpoint/2010/main" val="153897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3200" dirty="0">
                <a:solidFill>
                  <a:srgbClr val="1D1C1D"/>
                </a:solidFill>
                <a:effectLst/>
                <a:latin typeface="Arial" panose="020B0604020202020204" pitchFamily="34" charset="0"/>
              </a:rPr>
              <a:t>Over time, we can take these data series and overlay them to get a good idea of the dynamics of the progress that an organization is making,</a:t>
            </a:r>
          </a:p>
          <a:p>
            <a:pPr marL="0" lvl="0" indent="0" algn="l" rtl="0">
              <a:spcBef>
                <a:spcPts val="0"/>
              </a:spcBef>
              <a:spcAft>
                <a:spcPts val="0"/>
              </a:spcAft>
              <a:buNone/>
            </a:pPr>
            <a:endParaRPr lang="en-US" sz="3200" dirty="0">
              <a:solidFill>
                <a:srgbClr val="1D1C1D"/>
              </a:solidFill>
              <a:effectLst/>
              <a:latin typeface="Arial" panose="020B0604020202020204" pitchFamily="34" charset="0"/>
            </a:endParaRPr>
          </a:p>
          <a:p>
            <a:pPr marL="0" lvl="0" indent="0" algn="l" rtl="0">
              <a:spcBef>
                <a:spcPts val="0"/>
              </a:spcBef>
              <a:spcAft>
                <a:spcPts val="0"/>
              </a:spcAft>
              <a:buNone/>
            </a:pPr>
            <a:r>
              <a:rPr lang="en-US" sz="3200" dirty="0">
                <a:solidFill>
                  <a:srgbClr val="1D1C1D"/>
                </a:solidFill>
                <a:effectLst/>
                <a:latin typeface="Arial" panose="020B0604020202020204" pitchFamily="34" charset="0"/>
              </a:rPr>
              <a:t>both advancing and regressing in terms of their cybersecurity posture.</a:t>
            </a:r>
            <a:endParaRPr dirty="0"/>
          </a:p>
        </p:txBody>
      </p:sp>
    </p:spTree>
    <p:extLst>
      <p:ext uri="{BB962C8B-B14F-4D97-AF65-F5344CB8AC3E}">
        <p14:creationId xmlns:p14="http://schemas.microsoft.com/office/powerpoint/2010/main" val="6075598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All </a:t>
            </a:r>
            <a:r>
              <a:rPr lang="en-US" sz="1800" dirty="0">
                <a:effectLst/>
                <a:latin typeface="Calibri" panose="020F0502020204030204" pitchFamily="34" charset="0"/>
                <a:ea typeface="Calibri" panose="020F0502020204030204" pitchFamily="34" charset="0"/>
                <a:cs typeface="Times New Roman" panose="02020603050405020304" pitchFamily="18" charset="0"/>
              </a:rPr>
              <a:t>AVCDL materials, both in source and distribution forms, are available on our GitHub site, as shown here.</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Because of the size of the repository, it's recommended that you either clone the repository or download a ZIP archive of it, if you're not familiar with using git.</a:t>
            </a:r>
          </a:p>
          <a:p>
            <a:pPr marL="0" marR="0" indent="0" algn="just">
              <a:spcBef>
                <a:spcPts val="0"/>
              </a:spcBef>
              <a:spcAft>
                <a:spcPts val="1200"/>
              </a:spcAft>
              <a:buNone/>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Instructions for downloading a ZIP archive are linked to on the repository’s front page.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219874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next step in this training sequence is to complete the two other courses at this level, if you haven’t already.</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a:t>
            </a: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AVCMDS</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training, covers the supplier’s cybersecurity manufacturer disclosure statement.</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a:t>
            </a: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vendor process mapping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training covers how to take established vendor processes and map them to the corresponding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AVCDL processes.</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helps to ensure that no gaps will exist between the vendor and the customer in the area of cybersecurity.</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Once the three trainings at this level are complete, you should proceed to the </a:t>
            </a:r>
            <a:r>
              <a:rPr lang="en-US" b="1" dirty="0"/>
              <a:t>security requirements </a:t>
            </a:r>
            <a:r>
              <a:rPr lang="en-US" dirty="0"/>
              <a:t>training.</a:t>
            </a:r>
            <a:endParaRPr dirty="0"/>
          </a:p>
        </p:txBody>
      </p:sp>
    </p:spTree>
    <p:extLst>
      <p:ext uri="{BB962C8B-B14F-4D97-AF65-F5344CB8AC3E}">
        <p14:creationId xmlns:p14="http://schemas.microsoft.com/office/powerpoint/2010/main" val="30538546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dirty="0">
                <a:solidFill>
                  <a:srgbClr val="1D1C1D"/>
                </a:solidFill>
                <a:effectLst/>
                <a:latin typeface="Arial" panose="020B0604020202020204" pitchFamily="34" charset="0"/>
              </a:rPr>
              <a:t>Here are references to the source material used in the creation of this presentation.</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They'll also be included in the video description.</a:t>
            </a:r>
          </a:p>
          <a:p>
            <a:pPr marL="158750" indent="0" algn="l">
              <a:buNone/>
            </a:pPr>
            <a:endParaRPr lang="en-US" dirty="0">
              <a:solidFill>
                <a:srgbClr val="1D1C1D"/>
              </a:solidFill>
              <a:effectLst/>
              <a:latin typeface="Arial" panose="020B0604020202020204" pitchFamily="34" charset="0"/>
            </a:endParaRPr>
          </a:p>
          <a:p>
            <a:pPr marL="158750" indent="0" algn="l">
              <a:buNone/>
            </a:pPr>
            <a:r>
              <a:rPr lang="en-US" dirty="0">
                <a:solidFill>
                  <a:srgbClr val="1D1C1D"/>
                </a:solidFill>
                <a:effectLst/>
                <a:latin typeface="Arial" panose="020B0604020202020204" pitchFamily="34" charset="0"/>
              </a:rPr>
              <a:t>Additionally, this presentation’s source material will be provided on the AVCDL GitHub repository.</a:t>
            </a:r>
          </a:p>
        </p:txBody>
      </p:sp>
    </p:spTree>
    <p:extLst>
      <p:ext uri="{BB962C8B-B14F-4D97-AF65-F5344CB8AC3E}">
        <p14:creationId xmlns:p14="http://schemas.microsoft.com/office/powerpoint/2010/main" val="7359362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9499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indent="0" algn="just">
              <a:spcBef>
                <a:spcPts val="0"/>
              </a:spcBef>
              <a:spcAft>
                <a:spcPts val="1200"/>
              </a:spcAft>
              <a:buNone/>
            </a:pPr>
            <a:r>
              <a:rPr lang="en-US" sz="3200" dirty="0">
                <a:solidFill>
                  <a:srgbClr val="1D1C1D"/>
                </a:solidFill>
                <a:effectLst/>
                <a:latin typeface="Arial" panose="020B0604020202020204" pitchFamily="34" charset="0"/>
              </a:rPr>
              <a:t>You’ll need to establish an architecture that lays out the major pieces of the system that you're going to build.</a:t>
            </a:r>
            <a:endParaRPr lang="en-US" sz="18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111349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3200" dirty="0">
                <a:solidFill>
                  <a:srgbClr val="1D1C1D"/>
                </a:solidFill>
                <a:effectLst/>
                <a:latin typeface="Arial" panose="020B0604020202020204" pitchFamily="34" charset="0"/>
              </a:rPr>
              <a:t>You'll need to break down each subsystem, component and device until you've established the smallest unit to be used in the system.</a:t>
            </a:r>
            <a:endParaRPr lang="en-US" sz="18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71154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sz="3200" dirty="0">
                <a:solidFill>
                  <a:srgbClr val="1D1C1D"/>
                </a:solidFill>
                <a:effectLst/>
                <a:latin typeface="Arial" panose="020B0604020202020204" pitchFamily="34" charset="0"/>
              </a:rPr>
              <a:t>Because this is a highly technical and safety critical activity, you're going to want to ensure that everyone is appropriately trained, whether they be those building the system or those using it.</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1602258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sz="3200" dirty="0">
              <a:solidFill>
                <a:srgbClr val="1D1C1D"/>
              </a:solidFill>
              <a:effectLst/>
              <a:latin typeface="Arial" panose="020B0604020202020204" pitchFamily="34" charset="0"/>
            </a:endParaRPr>
          </a:p>
          <a:p>
            <a:pPr marL="0" lvl="0" indent="0" algn="l" rtl="0">
              <a:spcBef>
                <a:spcPts val="0"/>
              </a:spcBef>
              <a:spcAft>
                <a:spcPts val="0"/>
              </a:spcAft>
              <a:buNone/>
            </a:pPr>
            <a:r>
              <a:rPr lang="en-US" sz="3200" dirty="0">
                <a:solidFill>
                  <a:srgbClr val="1D1C1D"/>
                </a:solidFill>
                <a:effectLst/>
                <a:latin typeface="Arial" panose="020B0604020202020204" pitchFamily="34" charset="0"/>
              </a:rPr>
              <a:t>Because of the risks involved, you’ll need to ensure that there's been adequate testing and simulation to identify and eliminate any issues in the system.</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122260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3200" dirty="0">
                <a:solidFill>
                  <a:srgbClr val="1D1C1D"/>
                </a:solidFill>
                <a:effectLst/>
                <a:latin typeface="Arial" panose="020B0604020202020204" pitchFamily="34" charset="0"/>
              </a:rPr>
              <a:t>System procedures will be both detailed and well documented.</a:t>
            </a:r>
            <a:endParaRPr lang="en-US" sz="18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2906966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4.0/legalcode" TargetMode="Externa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507" y="992767"/>
            <a:ext cx="11358000" cy="27369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496" y="3778833"/>
            <a:ext cx="11358000" cy="10569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496" y="1474833"/>
            <a:ext cx="11358000" cy="26181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496" y="4202967"/>
            <a:ext cx="11358000" cy="1734300"/>
          </a:xfrm>
          <a:prstGeom prst="rect">
            <a:avLst/>
          </a:prstGeom>
        </p:spPr>
        <p:txBody>
          <a:bodyPr spcFirstLastPara="1" wrap="square" lIns="121875" tIns="121875" rIns="121875" bIns="121875" anchor="t" anchorCtr="0">
            <a:noAutofit/>
          </a:bodyPr>
          <a:lstStyle>
            <a:lvl1pPr marL="457207" lvl="0" indent="-381006" algn="ctr">
              <a:spcBef>
                <a:spcPts val="0"/>
              </a:spcBef>
              <a:spcAft>
                <a:spcPts val="0"/>
              </a:spcAft>
              <a:buSzPts val="2400"/>
              <a:buChar char="●"/>
              <a:defRPr/>
            </a:lvl1pPr>
            <a:lvl2pPr marL="914415" lvl="1" indent="-349255" algn="ctr">
              <a:spcBef>
                <a:spcPts val="2099"/>
              </a:spcBef>
              <a:spcAft>
                <a:spcPts val="0"/>
              </a:spcAft>
              <a:buSzPts val="1900"/>
              <a:buChar char="○"/>
              <a:defRPr/>
            </a:lvl2pPr>
            <a:lvl3pPr marL="1371622" lvl="2" indent="-349255" algn="ctr">
              <a:spcBef>
                <a:spcPts val="2099"/>
              </a:spcBef>
              <a:spcAft>
                <a:spcPts val="0"/>
              </a:spcAft>
              <a:buSzPts val="1900"/>
              <a:buChar char="■"/>
              <a:defRPr/>
            </a:lvl3pPr>
            <a:lvl4pPr marL="1828831" lvl="3" indent="-349255" algn="ctr">
              <a:spcBef>
                <a:spcPts val="2099"/>
              </a:spcBef>
              <a:spcAft>
                <a:spcPts val="0"/>
              </a:spcAft>
              <a:buSzPts val="1900"/>
              <a:buChar char="●"/>
              <a:defRPr/>
            </a:lvl4pPr>
            <a:lvl5pPr marL="2286038" lvl="4" indent="-349255" algn="ctr">
              <a:spcBef>
                <a:spcPts val="2099"/>
              </a:spcBef>
              <a:spcAft>
                <a:spcPts val="0"/>
              </a:spcAft>
              <a:buSzPts val="1900"/>
              <a:buChar char="○"/>
              <a:defRPr/>
            </a:lvl5pPr>
            <a:lvl6pPr marL="2743246" lvl="5" indent="-349255" algn="ctr">
              <a:spcBef>
                <a:spcPts val="2099"/>
              </a:spcBef>
              <a:spcAft>
                <a:spcPts val="0"/>
              </a:spcAft>
              <a:buSzPts val="1900"/>
              <a:buChar char="■"/>
              <a:defRPr/>
            </a:lvl6pPr>
            <a:lvl7pPr marL="3200453" lvl="6" indent="-349255" algn="ctr">
              <a:spcBef>
                <a:spcPts val="2099"/>
              </a:spcBef>
              <a:spcAft>
                <a:spcPts val="0"/>
              </a:spcAft>
              <a:buSzPts val="1900"/>
              <a:buChar char="●"/>
              <a:defRPr/>
            </a:lvl7pPr>
            <a:lvl8pPr marL="3657661" lvl="7" indent="-349255" algn="ctr">
              <a:spcBef>
                <a:spcPts val="2099"/>
              </a:spcBef>
              <a:spcAft>
                <a:spcPts val="0"/>
              </a:spcAft>
              <a:buSzPts val="1900"/>
              <a:buChar char="○"/>
              <a:defRPr/>
            </a:lvl8pPr>
            <a:lvl9pPr marL="4114868" lvl="8" indent="-349255" algn="ctr">
              <a:spcBef>
                <a:spcPts val="2099"/>
              </a:spcBef>
              <a:spcAft>
                <a:spcPts val="2099"/>
              </a:spcAft>
              <a:buSzPts val="1900"/>
              <a:buChar char="■"/>
              <a:defRPr/>
            </a:lvl9pPr>
          </a:lstStyle>
          <a:p>
            <a:endParaRPr/>
          </a:p>
        </p:txBody>
      </p:sp>
      <p:sp>
        <p:nvSpPr>
          <p:cNvPr id="47" name="Google Shape;47;p11"/>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595"/>
        <p:cNvGrpSpPr/>
        <p:nvPr/>
      </p:nvGrpSpPr>
      <p:grpSpPr>
        <a:xfrm>
          <a:off x="0" y="0"/>
          <a:ext cx="0" cy="0"/>
          <a:chOff x="0" y="0"/>
          <a:chExt cx="0" cy="0"/>
        </a:xfrm>
      </p:grpSpPr>
      <p:sp>
        <p:nvSpPr>
          <p:cNvPr id="596" name="Google Shape;596;p10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7" name="Google Shape;597;p106"/>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8" name="Google Shape;598;p106"/>
          <p:cNvSpPr txBox="1">
            <a:spLocks noGrp="1"/>
          </p:cNvSpPr>
          <p:nvPr>
            <p:ph type="subTitle" idx="1"/>
          </p:nvPr>
        </p:nvSpPr>
        <p:spPr>
          <a:xfrm>
            <a:off x="455663" y="45720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9" name="Google Shape;599;p106"/>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00" name="Google Shape;600;p10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01" name="Google Shape;601;p10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2" name="Google Shape;602;p10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3F3F3"/>
                </a:solidFill>
                <a:latin typeface="Roboto"/>
                <a:ea typeface="Roboto"/>
                <a:cs typeface="Roboto"/>
                <a:sym typeface="Roboto"/>
              </a:rPr>
              <a:t>Proprietary &amp; Confidential - For Internal Use Only</a:t>
            </a:r>
            <a:endParaRPr sz="1000">
              <a:solidFill>
                <a:srgbClr val="F3F3F3"/>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603"/>
        <p:cNvGrpSpPr/>
        <p:nvPr/>
      </p:nvGrpSpPr>
      <p:grpSpPr>
        <a:xfrm>
          <a:off x="0" y="0"/>
          <a:ext cx="0" cy="0"/>
          <a:chOff x="0" y="0"/>
          <a:chExt cx="0" cy="0"/>
        </a:xfrm>
      </p:grpSpPr>
      <p:sp>
        <p:nvSpPr>
          <p:cNvPr id="604" name="Google Shape;604;p107"/>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07"/>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606" name="Google Shape;606;p10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07" name="Google Shape;607;p10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8" name="Google Shape;608;p10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609"/>
        <p:cNvGrpSpPr/>
        <p:nvPr/>
      </p:nvGrpSpPr>
      <p:grpSpPr>
        <a:xfrm>
          <a:off x="0" y="0"/>
          <a:ext cx="0" cy="0"/>
          <a:chOff x="0" y="0"/>
          <a:chExt cx="0" cy="0"/>
        </a:xfrm>
      </p:grpSpPr>
      <p:sp>
        <p:nvSpPr>
          <p:cNvPr id="610" name="Google Shape;610;p10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0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2" name="Google Shape;612;p10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613" name="Google Shape;613;p10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614" name="Google Shape;614;p10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15" name="Google Shape;615;p10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616"/>
        <p:cNvGrpSpPr/>
        <p:nvPr/>
      </p:nvGrpSpPr>
      <p:grpSpPr>
        <a:xfrm>
          <a:off x="0" y="0"/>
          <a:ext cx="0" cy="0"/>
          <a:chOff x="0" y="0"/>
          <a:chExt cx="0" cy="0"/>
        </a:xfrm>
      </p:grpSpPr>
      <p:sp>
        <p:nvSpPr>
          <p:cNvPr id="617" name="Google Shape;617;p109"/>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8" name="Google Shape;618;p109"/>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9" name="Google Shape;619;p109"/>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0" name="Google Shape;620;p109"/>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1" name="Google Shape;621;p10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22" name="Google Shape;622;p10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23" name="Google Shape;623;p10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624"/>
        <p:cNvGrpSpPr/>
        <p:nvPr/>
      </p:nvGrpSpPr>
      <p:grpSpPr>
        <a:xfrm>
          <a:off x="0" y="0"/>
          <a:ext cx="0" cy="0"/>
          <a:chOff x="0" y="0"/>
          <a:chExt cx="0" cy="0"/>
        </a:xfrm>
      </p:grpSpPr>
      <p:sp>
        <p:nvSpPr>
          <p:cNvPr id="625" name="Google Shape;625;p11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6" name="Google Shape;626;p11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27" name="Google Shape;627;p11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28" name="Google Shape;628;p11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9" name="Google Shape;629;p11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0" name="Google Shape;630;p11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1" name="Google Shape;631;p11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632"/>
        <p:cNvGrpSpPr/>
        <p:nvPr/>
      </p:nvGrpSpPr>
      <p:grpSpPr>
        <a:xfrm>
          <a:off x="0" y="0"/>
          <a:ext cx="0" cy="0"/>
          <a:chOff x="0" y="0"/>
          <a:chExt cx="0" cy="0"/>
        </a:xfrm>
      </p:grpSpPr>
      <p:sp>
        <p:nvSpPr>
          <p:cNvPr id="633" name="Google Shape;633;p11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34" name="Google Shape;634;p11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5" name="Google Shape;635;p111"/>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36" name="Google Shape;636;p111"/>
          <p:cNvSpPr txBox="1">
            <a:spLocks noGrp="1"/>
          </p:cNvSpPr>
          <p:nvPr>
            <p:ph type="body" idx="3"/>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37" name="Google Shape;637;p11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8" name="Google Shape;638;p11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9" name="Google Shape;639;p11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640"/>
        <p:cNvGrpSpPr/>
        <p:nvPr/>
      </p:nvGrpSpPr>
      <p:grpSpPr>
        <a:xfrm>
          <a:off x="0" y="0"/>
          <a:ext cx="0" cy="0"/>
          <a:chOff x="0" y="0"/>
          <a:chExt cx="0" cy="0"/>
        </a:xfrm>
      </p:grpSpPr>
      <p:sp>
        <p:nvSpPr>
          <p:cNvPr id="641" name="Google Shape;641;p112"/>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2" name="Google Shape;642;p112"/>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43" name="Google Shape;643;p11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44" name="Google Shape;644;p11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45" name="Google Shape;645;p11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646"/>
        <p:cNvGrpSpPr/>
        <p:nvPr/>
      </p:nvGrpSpPr>
      <p:grpSpPr>
        <a:xfrm>
          <a:off x="0" y="0"/>
          <a:ext cx="0" cy="0"/>
          <a:chOff x="0" y="0"/>
          <a:chExt cx="0" cy="0"/>
        </a:xfrm>
      </p:grpSpPr>
      <p:sp>
        <p:nvSpPr>
          <p:cNvPr id="647" name="Google Shape;647;p11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8" name="Google Shape;648;p113"/>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649" name="Google Shape;649;p11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0" name="Google Shape;650;p11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1" name="Google Shape;651;p11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652"/>
        <p:cNvGrpSpPr/>
        <p:nvPr/>
      </p:nvGrpSpPr>
      <p:grpSpPr>
        <a:xfrm>
          <a:off x="0" y="0"/>
          <a:ext cx="0" cy="0"/>
          <a:chOff x="0" y="0"/>
          <a:chExt cx="0" cy="0"/>
        </a:xfrm>
      </p:grpSpPr>
      <p:sp>
        <p:nvSpPr>
          <p:cNvPr id="653" name="Google Shape;653;p114"/>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4" name="Google Shape;654;p114"/>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5" name="Google Shape;655;p114"/>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6" name="Google Shape;656;p11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7" name="Google Shape;657;p11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8" name="Google Shape;658;p11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659"/>
        <p:cNvGrpSpPr/>
        <p:nvPr/>
      </p:nvGrpSpPr>
      <p:grpSpPr>
        <a:xfrm>
          <a:off x="0" y="0"/>
          <a:ext cx="0" cy="0"/>
          <a:chOff x="0" y="0"/>
          <a:chExt cx="0" cy="0"/>
        </a:xfrm>
      </p:grpSpPr>
      <p:sp>
        <p:nvSpPr>
          <p:cNvPr id="660" name="Google Shape;660;p115"/>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1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9D9D9"/>
              </a:buClr>
              <a:buSzPts val="2000"/>
              <a:buFont typeface="Roboto"/>
              <a:buNone/>
              <a:defRPr sz="2000" b="0" i="0" u="none" strike="noStrike" cap="none">
                <a:solidFill>
                  <a:srgbClr val="D9D9D9"/>
                </a:solidFill>
                <a:latin typeface="Roboto"/>
                <a:ea typeface="Roboto"/>
                <a:cs typeface="Roboto"/>
                <a:sym typeface="Roboto"/>
              </a:defRPr>
            </a:lvl1pPr>
            <a:lvl2pPr marR="0" lvl="1" algn="l" rtl="0">
              <a:spcBef>
                <a:spcPts val="600"/>
              </a:spcBef>
              <a:spcAft>
                <a:spcPts val="0"/>
              </a:spcAft>
              <a:buClr>
                <a:srgbClr val="D9D9D9"/>
              </a:buClr>
              <a:buSzPts val="1800"/>
              <a:buFont typeface="Arial"/>
              <a:buChar char="•"/>
              <a:defRPr sz="1800" b="0" i="0" u="none" strike="noStrike" cap="none">
                <a:solidFill>
                  <a:srgbClr val="D9D9D9"/>
                </a:solidFill>
                <a:latin typeface="Roboto"/>
                <a:ea typeface="Roboto"/>
                <a:cs typeface="Roboto"/>
                <a:sym typeface="Roboto"/>
              </a:defRPr>
            </a:lvl2pPr>
            <a:lvl3pPr marR="0" lvl="2" algn="l" rtl="0">
              <a:spcBef>
                <a:spcPts val="600"/>
              </a:spcBef>
              <a:spcAft>
                <a:spcPts val="0"/>
              </a:spcAft>
              <a:buClr>
                <a:srgbClr val="D9D9D9"/>
              </a:buClr>
              <a:buSzPts val="1600"/>
              <a:buFont typeface="Merriweather Sans"/>
              <a:buChar char="−"/>
              <a:defRPr sz="1600" b="0" i="0" u="none" strike="noStrike" cap="none">
                <a:solidFill>
                  <a:srgbClr val="D9D9D9"/>
                </a:solidFill>
                <a:latin typeface="Roboto"/>
                <a:ea typeface="Roboto"/>
                <a:cs typeface="Roboto"/>
                <a:sym typeface="Roboto"/>
              </a:defRPr>
            </a:lvl3pPr>
            <a:lvl4pPr marR="0" lvl="3" algn="l" rtl="0">
              <a:spcBef>
                <a:spcPts val="300"/>
              </a:spcBef>
              <a:spcAft>
                <a:spcPts val="0"/>
              </a:spcAft>
              <a:buClr>
                <a:srgbClr val="D9D9D9"/>
              </a:buClr>
              <a:buSzPts val="1400"/>
              <a:buFont typeface="Arial"/>
              <a:buChar char="•"/>
              <a:defRPr sz="1400" b="0" i="0" u="none" strike="noStrike" cap="none">
                <a:solidFill>
                  <a:srgbClr val="D9D9D9"/>
                </a:solidFill>
                <a:latin typeface="Roboto"/>
                <a:ea typeface="Roboto"/>
                <a:cs typeface="Roboto"/>
                <a:sym typeface="Roboto"/>
              </a:defRPr>
            </a:lvl4pPr>
            <a:lvl5pPr marR="0" lvl="4" algn="l" rtl="0">
              <a:spcBef>
                <a:spcPts val="300"/>
              </a:spcBef>
              <a:spcAft>
                <a:spcPts val="0"/>
              </a:spcAft>
              <a:buClr>
                <a:srgbClr val="D9D9D9"/>
              </a:buClr>
              <a:buSzPts val="1200"/>
              <a:buFont typeface="Merriweather Sans"/>
              <a:buChar char="−"/>
              <a:defRPr sz="1200" b="0" i="0" u="none" strike="noStrike" cap="none">
                <a:solidFill>
                  <a:srgbClr val="D9D9D9"/>
                </a:solidFill>
                <a:latin typeface="Roboto"/>
                <a:ea typeface="Roboto"/>
                <a:cs typeface="Roboto"/>
                <a:sym typeface="Roboto"/>
              </a:defRPr>
            </a:lvl5pPr>
            <a:lvl6pPr marR="0" lvl="5"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6pPr>
            <a:lvl7pPr marR="0" lvl="6"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7pPr>
            <a:lvl8pPr marR="0" lvl="7"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8pPr>
            <a:lvl9pPr marR="0" lvl="8"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9pPr>
          </a:lstStyle>
          <a:p>
            <a:endParaRPr/>
          </a:p>
        </p:txBody>
      </p:sp>
      <p:sp>
        <p:nvSpPr>
          <p:cNvPr id="662" name="Google Shape;662;p11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63" name="Google Shape;663;p115"/>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64" name="Google Shape;664;p11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65" name="Google Shape;665;p11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666"/>
        <p:cNvGrpSpPr/>
        <p:nvPr/>
      </p:nvGrpSpPr>
      <p:grpSpPr>
        <a:xfrm>
          <a:off x="0" y="0"/>
          <a:ext cx="0" cy="0"/>
          <a:chOff x="0" y="0"/>
          <a:chExt cx="0" cy="0"/>
        </a:xfrm>
      </p:grpSpPr>
      <p:sp>
        <p:nvSpPr>
          <p:cNvPr id="667" name="Google Shape;667;p11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68" name="Google Shape;668;p116"/>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9" name="Google Shape;669;p11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70" name="Google Shape;670;p116"/>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71" name="Google Shape;671;p11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2" name="Google Shape;672;p11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673"/>
        <p:cNvGrpSpPr/>
        <p:nvPr/>
      </p:nvGrpSpPr>
      <p:grpSpPr>
        <a:xfrm>
          <a:off x="0" y="0"/>
          <a:ext cx="0" cy="0"/>
          <a:chOff x="0" y="0"/>
          <a:chExt cx="0" cy="0"/>
        </a:xfrm>
      </p:grpSpPr>
      <p:sp>
        <p:nvSpPr>
          <p:cNvPr id="674" name="Google Shape;674;p11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5" name="Google Shape;675;p11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76" name="Google Shape;676;p11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7" name="Google Shape;677;p11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678"/>
        <p:cNvGrpSpPr/>
        <p:nvPr/>
      </p:nvGrpSpPr>
      <p:grpSpPr>
        <a:xfrm>
          <a:off x="0" y="0"/>
          <a:ext cx="0" cy="0"/>
          <a:chOff x="0" y="0"/>
          <a:chExt cx="0" cy="0"/>
        </a:xfrm>
      </p:grpSpPr>
      <p:sp>
        <p:nvSpPr>
          <p:cNvPr id="679" name="Google Shape;679;p118"/>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0" name="Google Shape;680;p11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1" name="Google Shape;681;p118"/>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82" name="Google Shape;682;p11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683" name="Google Shape;683;p11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84" name="Google Shape;684;p11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685"/>
        <p:cNvGrpSpPr/>
        <p:nvPr/>
      </p:nvGrpSpPr>
      <p:grpSpPr>
        <a:xfrm>
          <a:off x="0" y="0"/>
          <a:ext cx="0" cy="0"/>
          <a:chOff x="0" y="0"/>
          <a:chExt cx="0" cy="0"/>
        </a:xfrm>
      </p:grpSpPr>
      <p:sp>
        <p:nvSpPr>
          <p:cNvPr id="686" name="Google Shape;686;p119"/>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7" name="Google Shape;687;p11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8" name="Google Shape;688;p11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89" name="Google Shape;689;p11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90" name="Google Shape;690;p119"/>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691" name="Google Shape;691;p11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92" name="Google Shape;692;p11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693"/>
        <p:cNvGrpSpPr/>
        <p:nvPr/>
      </p:nvGrpSpPr>
      <p:grpSpPr>
        <a:xfrm>
          <a:off x="0" y="0"/>
          <a:ext cx="0" cy="0"/>
          <a:chOff x="0" y="0"/>
          <a:chExt cx="0" cy="0"/>
        </a:xfrm>
      </p:grpSpPr>
      <p:sp>
        <p:nvSpPr>
          <p:cNvPr id="694" name="Google Shape;694;p120"/>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5" name="Google Shape;695;p12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96" name="Google Shape;696;p12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97" name="Google Shape;697;p120"/>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98" name="Google Shape;698;p12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99" name="Google Shape;699;p12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00" name="Google Shape;700;p12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701"/>
        <p:cNvGrpSpPr/>
        <p:nvPr/>
      </p:nvGrpSpPr>
      <p:grpSpPr>
        <a:xfrm>
          <a:off x="0" y="0"/>
          <a:ext cx="0" cy="0"/>
          <a:chOff x="0" y="0"/>
          <a:chExt cx="0" cy="0"/>
        </a:xfrm>
      </p:grpSpPr>
      <p:sp>
        <p:nvSpPr>
          <p:cNvPr id="702" name="Google Shape;702;p12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03" name="Google Shape;703;p121"/>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704" name="Google Shape;704;p121" descr="A picture containing drawing&#10;&#10;Description automatically generated"/>
          <p:cNvPicPr preferRelativeResize="0"/>
          <p:nvPr/>
        </p:nvPicPr>
        <p:blipFill rotWithShape="1">
          <a:blip r:embed="rId2">
            <a:alphaModFix/>
          </a:blip>
          <a:srcRect b="31356"/>
          <a:stretch/>
        </p:blipFill>
        <p:spPr>
          <a:xfrm>
            <a:off x="455619" y="6277208"/>
            <a:ext cx="685804" cy="352192"/>
          </a:xfrm>
          <a:prstGeom prst="rect">
            <a:avLst/>
          </a:prstGeom>
          <a:noFill/>
          <a:ln>
            <a:noFill/>
          </a:ln>
        </p:spPr>
      </p:pic>
      <p:sp>
        <p:nvSpPr>
          <p:cNvPr id="705" name="Google Shape;705;p12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06" name="Google Shape;706;p121"/>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07" name="Google Shape;707;p121"/>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08" name="Google Shape;708;p12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709"/>
        <p:cNvGrpSpPr/>
        <p:nvPr/>
      </p:nvGrpSpPr>
      <p:grpSpPr>
        <a:xfrm>
          <a:off x="0" y="0"/>
          <a:ext cx="0" cy="0"/>
          <a:chOff x="0" y="0"/>
          <a:chExt cx="0" cy="0"/>
        </a:xfrm>
      </p:grpSpPr>
      <p:sp>
        <p:nvSpPr>
          <p:cNvPr id="710" name="Google Shape;710;p12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1" name="Google Shape;711;p12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2" name="Google Shape;712;p12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713" name="Google Shape;713;p12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14" name="Google Shape;714;p12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715"/>
        <p:cNvGrpSpPr/>
        <p:nvPr/>
      </p:nvGrpSpPr>
      <p:grpSpPr>
        <a:xfrm>
          <a:off x="0" y="0"/>
          <a:ext cx="0" cy="0"/>
          <a:chOff x="0" y="0"/>
          <a:chExt cx="0" cy="0"/>
        </a:xfrm>
      </p:grpSpPr>
      <p:sp>
        <p:nvSpPr>
          <p:cNvPr id="716" name="Google Shape;716;p12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7" name="Google Shape;717;p12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8" name="Google Shape;718;p12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19" name="Google Shape;719;p12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20" name="Google Shape;720;p12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1" name="Google Shape;721;p12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722"/>
        <p:cNvGrpSpPr/>
        <p:nvPr/>
      </p:nvGrpSpPr>
      <p:grpSpPr>
        <a:xfrm>
          <a:off x="0" y="0"/>
          <a:ext cx="0" cy="0"/>
          <a:chOff x="0" y="0"/>
          <a:chExt cx="0" cy="0"/>
        </a:xfrm>
      </p:grpSpPr>
      <p:sp>
        <p:nvSpPr>
          <p:cNvPr id="723" name="Google Shape;723;p124"/>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4" name="Google Shape;724;p12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25" name="Google Shape;725;p124"/>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26" name="Google Shape;726;p124"/>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27" name="Google Shape;727;p124"/>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28" name="Google Shape;728;p12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9" name="Google Shape;729;p12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730"/>
        <p:cNvGrpSpPr/>
        <p:nvPr/>
      </p:nvGrpSpPr>
      <p:grpSpPr>
        <a:xfrm>
          <a:off x="0" y="0"/>
          <a:ext cx="0" cy="0"/>
          <a:chOff x="0" y="0"/>
          <a:chExt cx="0" cy="0"/>
        </a:xfrm>
      </p:grpSpPr>
      <p:sp>
        <p:nvSpPr>
          <p:cNvPr id="731" name="Google Shape;731;p125"/>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2" name="Google Shape;732;p12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3" name="Google Shape;733;p125"/>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734" name="Google Shape;734;p12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35" name="Google Shape;735;p12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C" userDrawn="1">
  <p:cSld name="1_Cover C">
    <p:bg>
      <p:bgPr>
        <a:solidFill>
          <a:srgbClr val="030A14"/>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5623" y="2364060"/>
            <a:ext cx="8915583" cy="378932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8" name="Google Shape;58;p14"/>
          <p:cNvSpPr txBox="1"/>
          <p:nvPr/>
        </p:nvSpPr>
        <p:spPr>
          <a:xfrm>
            <a:off x="2817815" y="6212114"/>
            <a:ext cx="8915583" cy="417286"/>
          </a:xfrm>
          <a:prstGeom prst="rect">
            <a:avLst/>
          </a:prstGeom>
          <a:noFill/>
          <a:ln>
            <a:noFill/>
          </a:ln>
        </p:spPr>
        <p:txBody>
          <a:bodyPr spcFirstLastPara="1" wrap="square" lIns="0" tIns="0" rIns="0" bIns="0" anchor="b" anchorCtr="0">
            <a:noAutofit/>
          </a:bodyPr>
          <a:lstStyle/>
          <a:p>
            <a:pPr algn="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This work was created by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Motional</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and is licensed under the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Creative Commons Attribution-Share Alike (CC BY-SA-4.0)</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License.</a:t>
            </a:r>
          </a:p>
          <a:p>
            <a:pPr algn="r"/>
            <a:r>
              <a:rPr lang="en-US" sz="1200" b="1" i="0" u="sng"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hlinkClick r:id="rId2">
                  <a:extLst>
                    <a:ext uri="{A12FA001-AC4F-418D-AE19-62706E023703}">
                      <ahyp:hlinkClr xmlns:ahyp="http://schemas.microsoft.com/office/drawing/2018/hyperlinkcolor" val="tx"/>
                    </a:ext>
                  </a:extLst>
                </a:hlinkClick>
              </a:rPr>
              <a:t>https://creativecommons.org/licenses/by/4.0/legalcode</a:t>
            </a:r>
            <a:endParaRPr lang="en-US" sz="1200" b="0" i="0" u="none"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736"/>
        <p:cNvGrpSpPr/>
        <p:nvPr/>
      </p:nvGrpSpPr>
      <p:grpSpPr>
        <a:xfrm>
          <a:off x="0" y="0"/>
          <a:ext cx="0" cy="0"/>
          <a:chOff x="0" y="0"/>
          <a:chExt cx="0" cy="0"/>
        </a:xfrm>
      </p:grpSpPr>
      <p:sp>
        <p:nvSpPr>
          <p:cNvPr id="737" name="Google Shape;737;p126"/>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8" name="Google Shape;738;p12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9" name="Google Shape;739;p126"/>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40" name="Google Shape;740;p12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1" name="Google Shape;741;p12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742"/>
        <p:cNvGrpSpPr/>
        <p:nvPr/>
      </p:nvGrpSpPr>
      <p:grpSpPr>
        <a:xfrm>
          <a:off x="0" y="0"/>
          <a:ext cx="0" cy="0"/>
          <a:chOff x="0" y="0"/>
          <a:chExt cx="0" cy="0"/>
        </a:xfrm>
      </p:grpSpPr>
      <p:sp>
        <p:nvSpPr>
          <p:cNvPr id="743" name="Google Shape;743;p12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4" name="Google Shape;744;p12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45" name="Google Shape;745;p127"/>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46" name="Google Shape;746;p127"/>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47" name="Google Shape;747;p12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8" name="Google Shape;748;p12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749"/>
        <p:cNvGrpSpPr/>
        <p:nvPr/>
      </p:nvGrpSpPr>
      <p:grpSpPr>
        <a:xfrm>
          <a:off x="0" y="0"/>
          <a:ext cx="0" cy="0"/>
          <a:chOff x="0" y="0"/>
          <a:chExt cx="0" cy="0"/>
        </a:xfrm>
      </p:grpSpPr>
      <p:sp>
        <p:nvSpPr>
          <p:cNvPr id="750" name="Google Shape;750;p12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1" name="Google Shape;751;p12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2" name="Google Shape;752;p12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53" name="Google Shape;753;p128"/>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54" name="Google Shape;754;p12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55" name="Google Shape;755;p12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756"/>
        <p:cNvGrpSpPr/>
        <p:nvPr/>
      </p:nvGrpSpPr>
      <p:grpSpPr>
        <a:xfrm>
          <a:off x="0" y="0"/>
          <a:ext cx="0" cy="0"/>
          <a:chOff x="0" y="0"/>
          <a:chExt cx="0" cy="0"/>
        </a:xfrm>
      </p:grpSpPr>
      <p:sp>
        <p:nvSpPr>
          <p:cNvPr id="757" name="Google Shape;757;p129"/>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8" name="Google Shape;758;p12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9" name="Google Shape;759;p12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60" name="Google Shape;760;p129"/>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61" name="Google Shape;761;p12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2" name="Google Shape;762;p12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763"/>
        <p:cNvGrpSpPr/>
        <p:nvPr/>
      </p:nvGrpSpPr>
      <p:grpSpPr>
        <a:xfrm>
          <a:off x="0" y="0"/>
          <a:ext cx="0" cy="0"/>
          <a:chOff x="0" y="0"/>
          <a:chExt cx="0" cy="0"/>
        </a:xfrm>
      </p:grpSpPr>
      <p:sp>
        <p:nvSpPr>
          <p:cNvPr id="764" name="Google Shape;764;p13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5" name="Google Shape;765;p13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66" name="Google Shape;766;p13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7" name="Google Shape;767;p13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768"/>
        <p:cNvGrpSpPr/>
        <p:nvPr/>
      </p:nvGrpSpPr>
      <p:grpSpPr>
        <a:xfrm>
          <a:off x="0" y="0"/>
          <a:ext cx="0" cy="0"/>
          <a:chOff x="0" y="0"/>
          <a:chExt cx="0" cy="0"/>
        </a:xfrm>
      </p:grpSpPr>
      <p:sp>
        <p:nvSpPr>
          <p:cNvPr id="769" name="Google Shape;769;p131"/>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0" name="Google Shape;770;p13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1" name="Google Shape;771;p131"/>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2" name="Google Shape;772;p131"/>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73" name="Google Shape;773;p13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74" name="Google Shape;774;p13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775"/>
        <p:cNvGrpSpPr/>
        <p:nvPr/>
      </p:nvGrpSpPr>
      <p:grpSpPr>
        <a:xfrm>
          <a:off x="0" y="0"/>
          <a:ext cx="0" cy="0"/>
          <a:chOff x="0" y="0"/>
          <a:chExt cx="0" cy="0"/>
        </a:xfrm>
      </p:grpSpPr>
      <p:sp>
        <p:nvSpPr>
          <p:cNvPr id="776" name="Google Shape;776;p13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7" name="Google Shape;777;p13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8" name="Google Shape;778;p13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9" name="Google Shape;779;p132"/>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80" name="Google Shape;780;p132"/>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1" name="Google Shape;781;p13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82" name="Google Shape;782;p13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783"/>
        <p:cNvGrpSpPr/>
        <p:nvPr/>
      </p:nvGrpSpPr>
      <p:grpSpPr>
        <a:xfrm>
          <a:off x="0" y="0"/>
          <a:ext cx="0" cy="0"/>
          <a:chOff x="0" y="0"/>
          <a:chExt cx="0" cy="0"/>
        </a:xfrm>
      </p:grpSpPr>
      <p:sp>
        <p:nvSpPr>
          <p:cNvPr id="784" name="Google Shape;784;p13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5" name="Google Shape;785;p13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86" name="Google Shape;786;p13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87" name="Google Shape;787;p13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88" name="Google Shape;788;p13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9" name="Google Shape;789;p13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0" name="Google Shape;790;p13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791"/>
        <p:cNvGrpSpPr/>
        <p:nvPr/>
      </p:nvGrpSpPr>
      <p:grpSpPr>
        <a:xfrm>
          <a:off x="0" y="0"/>
          <a:ext cx="0" cy="0"/>
          <a:chOff x="0" y="0"/>
          <a:chExt cx="0" cy="0"/>
        </a:xfrm>
      </p:grpSpPr>
      <p:sp>
        <p:nvSpPr>
          <p:cNvPr id="792" name="Google Shape;792;p134"/>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93" name="Google Shape;793;p134"/>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4" name="Google Shape;794;p13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95" name="Google Shape;795;p13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96" name="Google Shape;796;p13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97" name="Google Shape;797;p13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8" name="Google Shape;798;p13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799"/>
        <p:cNvGrpSpPr/>
        <p:nvPr/>
      </p:nvGrpSpPr>
      <p:grpSpPr>
        <a:xfrm>
          <a:off x="0" y="0"/>
          <a:ext cx="0" cy="0"/>
          <a:chOff x="0" y="0"/>
          <a:chExt cx="0" cy="0"/>
        </a:xfrm>
      </p:grpSpPr>
      <p:sp>
        <p:nvSpPr>
          <p:cNvPr id="800" name="Google Shape;800;p13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1" name="Google Shape;801;p13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2" name="Google Shape;802;p13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803" name="Google Shape;803;p13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04" name="Google Shape;804;p13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ubhead | Title">
  <p:cSld name="1_WHITE Subhead | Title">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5623" y="731522"/>
            <a:ext cx="8915583"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subTitle" idx="1"/>
          </p:nvPr>
        </p:nvSpPr>
        <p:spPr>
          <a:xfrm>
            <a:off x="455669" y="457200"/>
            <a:ext cx="8915492" cy="2286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algn="l">
              <a:spcBef>
                <a:spcPts val="600"/>
              </a:spcBef>
              <a:spcAft>
                <a:spcPts val="0"/>
              </a:spcAft>
              <a:buClr>
                <a:schemeClr val="dk1"/>
              </a:buClr>
              <a:buSzPts val="1800"/>
              <a:buFont typeface="Roboto Medium"/>
              <a:buNone/>
              <a:defRPr>
                <a:latin typeface="Roboto Medium"/>
                <a:ea typeface="Roboto Medium"/>
                <a:cs typeface="Roboto Medium"/>
                <a:sym typeface="Roboto Medium"/>
              </a:defRPr>
            </a:lvl2pPr>
            <a:lvl3pPr lvl="2" algn="l">
              <a:spcBef>
                <a:spcPts val="600"/>
              </a:spcBef>
              <a:spcAft>
                <a:spcPts val="0"/>
              </a:spcAft>
              <a:buClr>
                <a:schemeClr val="dk1"/>
              </a:buClr>
              <a:buSzPts val="1600"/>
              <a:buFont typeface="Roboto Medium"/>
              <a:buNone/>
              <a:defRPr>
                <a:latin typeface="Roboto Medium"/>
                <a:ea typeface="Roboto Medium"/>
                <a:cs typeface="Roboto Medium"/>
                <a:sym typeface="Roboto Medium"/>
              </a:defRPr>
            </a:lvl3pPr>
            <a:lvl4pPr lvl="3" algn="l">
              <a:spcBef>
                <a:spcPts val="300"/>
              </a:spcBef>
              <a:spcAft>
                <a:spcPts val="0"/>
              </a:spcAft>
              <a:buClr>
                <a:schemeClr val="dk1"/>
              </a:buClr>
              <a:buSzPts val="1400"/>
              <a:buFont typeface="Roboto Medium"/>
              <a:buNone/>
              <a:defRPr>
                <a:latin typeface="Roboto Medium"/>
                <a:ea typeface="Roboto Medium"/>
                <a:cs typeface="Roboto Medium"/>
                <a:sym typeface="Roboto Medium"/>
              </a:defRPr>
            </a:lvl4pPr>
            <a:lvl5pPr lvl="4" algn="l">
              <a:spcBef>
                <a:spcPts val="300"/>
              </a:spcBef>
              <a:spcAft>
                <a:spcPts val="0"/>
              </a:spcAft>
              <a:buClr>
                <a:schemeClr val="dk1"/>
              </a:buClr>
              <a:buSzPts val="1200"/>
              <a:buFont typeface="Roboto Medium"/>
              <a:buNone/>
              <a:defRPr>
                <a:latin typeface="Roboto Medium"/>
                <a:ea typeface="Roboto Medium"/>
                <a:cs typeface="Roboto Medium"/>
                <a:sym typeface="Roboto Medium"/>
              </a:defRPr>
            </a:lvl5pPr>
            <a:lvl6pPr lvl="5"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6pPr>
            <a:lvl7pPr lvl="6"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7pPr>
            <a:lvl8pPr lvl="7"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8pPr>
            <a:lvl9pPr lvl="8"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9pPr>
          </a:lstStyle>
          <a:p>
            <a:endParaRPr/>
          </a:p>
        </p:txBody>
      </p:sp>
      <p:sp>
        <p:nvSpPr>
          <p:cNvPr id="62" name="Google Shape;62;p15"/>
          <p:cNvSpPr txBox="1">
            <a:spLocks noGrp="1"/>
          </p:cNvSpPr>
          <p:nvPr>
            <p:ph type="sldNum" idx="12"/>
          </p:nvPr>
        </p:nvSpPr>
        <p:spPr>
          <a:xfrm>
            <a:off x="11438967" y="6400800"/>
            <a:ext cx="294603" cy="228600"/>
          </a:xfrm>
          <a:prstGeom prst="rect">
            <a:avLst/>
          </a:prstGeom>
          <a:noFill/>
          <a:ln>
            <a:noFill/>
          </a:ln>
        </p:spPr>
        <p:txBody>
          <a:bodyPr spcFirstLastPara="1" wrap="square" lIns="0" tIns="0" rIns="0" bIns="0" anchor="b" anchorCtr="0">
            <a:noAutofit/>
          </a:bodyPr>
          <a:lstStyle>
            <a:lvl1pPr marL="0" marR="0" lvl="0"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1pPr>
            <a:lvl2pPr marL="0" marR="0" lvl="1"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2pPr>
            <a:lvl3pPr marL="0" marR="0" lvl="2"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3pPr>
            <a:lvl4pPr marL="0" marR="0" lvl="3"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4pPr>
            <a:lvl5pPr marL="0" marR="0" lvl="4"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5pPr>
            <a:lvl6pPr marL="0" marR="0" lvl="5"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6pPr>
            <a:lvl7pPr marL="0" marR="0" lvl="6"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7pPr>
            <a:lvl8pPr marL="0" marR="0" lvl="7"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8pPr>
            <a:lvl9pPr marL="0" marR="0" lvl="8"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9pPr>
          </a:lstStyle>
          <a:p>
            <a:fld id="{00000000-1234-1234-1234-123412341234}" type="slidenum">
              <a:rPr lang="en" smtClean="0"/>
              <a:pPr/>
              <a:t>‹#›</a:t>
            </a:fld>
            <a:endParaRPr lang="en"/>
          </a:p>
        </p:txBody>
      </p:sp>
      <p:pic>
        <p:nvPicPr>
          <p:cNvPr id="63" name="Google Shape;63;p15"/>
          <p:cNvPicPr preferRelativeResize="0"/>
          <p:nvPr/>
        </p:nvPicPr>
        <p:blipFill rotWithShape="1">
          <a:blip r:embed="rId2">
            <a:alphaModFix/>
          </a:blip>
          <a:srcRect/>
          <a:stretch/>
        </p:blipFill>
        <p:spPr>
          <a:xfrm>
            <a:off x="455631" y="6262542"/>
            <a:ext cx="685801" cy="352697"/>
          </a:xfrm>
          <a:prstGeom prst="rect">
            <a:avLst/>
          </a:prstGeom>
          <a:noFill/>
          <a:ln>
            <a:noFill/>
          </a:ln>
        </p:spPr>
      </p:pic>
      <p:sp>
        <p:nvSpPr>
          <p:cNvPr id="64" name="Google Shape;64;p15"/>
          <p:cNvSpPr txBox="1"/>
          <p:nvPr/>
        </p:nvSpPr>
        <p:spPr>
          <a:xfrm>
            <a:off x="8194435" y="6400800"/>
            <a:ext cx="3244534" cy="228600"/>
          </a:xfrm>
          <a:prstGeom prst="rect">
            <a:avLst/>
          </a:prstGeom>
          <a:noFill/>
          <a:ln>
            <a:noFill/>
          </a:ln>
        </p:spPr>
        <p:txBody>
          <a:bodyPr spcFirstLastPara="1" wrap="square" lIns="91426" tIns="91426" rIns="91426" bIns="91426" anchor="t" anchorCtr="0">
            <a:noAutofit/>
          </a:bodyPr>
          <a:lstStyle/>
          <a:p>
            <a:pPr marL="0" marR="0" lvl="0" indent="0" algn="r" rtl="0">
              <a:spcBef>
                <a:spcPts val="0"/>
              </a:spcBef>
              <a:spcAft>
                <a:spcPts val="0"/>
              </a:spcAft>
              <a:buClr>
                <a:schemeClr val="dk1"/>
              </a:buClr>
              <a:buSzPts val="1000"/>
              <a:buFont typeface="Roboto"/>
              <a:buNone/>
            </a:pPr>
            <a:r>
              <a:rPr lang="en" sz="1000" b="0" i="0" u="none" strike="noStrike" cap="none">
                <a:solidFill>
                  <a:schemeClr val="dk1"/>
                </a:solidFill>
                <a:latin typeface="Roboto"/>
                <a:ea typeface="Roboto"/>
                <a:cs typeface="Roboto"/>
                <a:sym typeface="Roboto"/>
              </a:rPr>
              <a:t>Proprietary &amp; Confidential - For Internal Use Only</a:t>
            </a:r>
            <a:endParaRPr sz="10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805"/>
        <p:cNvGrpSpPr/>
        <p:nvPr/>
      </p:nvGrpSpPr>
      <p:grpSpPr>
        <a:xfrm>
          <a:off x="0" y="0"/>
          <a:ext cx="0" cy="0"/>
          <a:chOff x="0" y="0"/>
          <a:chExt cx="0" cy="0"/>
        </a:xfrm>
      </p:grpSpPr>
      <p:sp>
        <p:nvSpPr>
          <p:cNvPr id="806" name="Google Shape;806;p136"/>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13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8" name="Google Shape;808;p136"/>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600"/>
              <a:buNone/>
              <a:defRPr sz="1600">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600"/>
              <a:buNone/>
              <a:defRPr sz="1600">
                <a:solidFill>
                  <a:schemeClr val="accent2"/>
                </a:solidFill>
              </a:defRPr>
            </a:lvl4pPr>
            <a:lvl5pPr lvl="4" rtl="0">
              <a:spcBef>
                <a:spcPts val="300"/>
              </a:spcBef>
              <a:spcAft>
                <a:spcPts val="0"/>
              </a:spcAft>
              <a:buClr>
                <a:schemeClr val="accent2"/>
              </a:buClr>
              <a:buSzPts val="1600"/>
              <a:buNone/>
              <a:defRPr sz="1600">
                <a:solidFill>
                  <a:schemeClr val="accent2"/>
                </a:solidFill>
              </a:defRPr>
            </a:lvl5pPr>
            <a:lvl6pPr lvl="5" rtl="0">
              <a:spcBef>
                <a:spcPts val="533"/>
              </a:spcBef>
              <a:spcAft>
                <a:spcPts val="0"/>
              </a:spcAft>
              <a:buClr>
                <a:schemeClr val="accent2"/>
              </a:buClr>
              <a:buSzPts val="1600"/>
              <a:buNone/>
              <a:defRPr sz="1600">
                <a:solidFill>
                  <a:schemeClr val="accent2"/>
                </a:solidFill>
              </a:defRPr>
            </a:lvl6pPr>
            <a:lvl7pPr lvl="6" rtl="0">
              <a:spcBef>
                <a:spcPts val="533"/>
              </a:spcBef>
              <a:spcAft>
                <a:spcPts val="0"/>
              </a:spcAft>
              <a:buClr>
                <a:schemeClr val="accent2"/>
              </a:buClr>
              <a:buSzPts val="1600"/>
              <a:buNone/>
              <a:defRPr sz="1600">
                <a:solidFill>
                  <a:schemeClr val="accent2"/>
                </a:solidFill>
              </a:defRPr>
            </a:lvl7pPr>
            <a:lvl8pPr lvl="7" rtl="0">
              <a:spcBef>
                <a:spcPts val="533"/>
              </a:spcBef>
              <a:spcAft>
                <a:spcPts val="0"/>
              </a:spcAft>
              <a:buClr>
                <a:schemeClr val="accent2"/>
              </a:buClr>
              <a:buSzPts val="1600"/>
              <a:buNone/>
              <a:defRPr sz="1600">
                <a:solidFill>
                  <a:schemeClr val="accent2"/>
                </a:solidFill>
              </a:defRPr>
            </a:lvl8pPr>
            <a:lvl9pPr lvl="8" rtl="0">
              <a:spcBef>
                <a:spcPts val="533"/>
              </a:spcBef>
              <a:spcAft>
                <a:spcPts val="0"/>
              </a:spcAft>
              <a:buClr>
                <a:schemeClr val="accent2"/>
              </a:buClr>
              <a:buSzPts val="1600"/>
              <a:buNone/>
              <a:defRPr sz="1600">
                <a:solidFill>
                  <a:schemeClr val="accent2"/>
                </a:solidFill>
              </a:defRPr>
            </a:lvl9pPr>
          </a:lstStyle>
          <a:p>
            <a:endParaRPr/>
          </a:p>
        </p:txBody>
      </p:sp>
      <p:sp>
        <p:nvSpPr>
          <p:cNvPr id="809" name="Google Shape;809;p136"/>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810" name="Google Shape;810;p13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1" name="Google Shape;811;p13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812"/>
        <p:cNvGrpSpPr/>
        <p:nvPr/>
      </p:nvGrpSpPr>
      <p:grpSpPr>
        <a:xfrm>
          <a:off x="0" y="0"/>
          <a:ext cx="0" cy="0"/>
          <a:chOff x="0" y="0"/>
          <a:chExt cx="0" cy="0"/>
        </a:xfrm>
      </p:grpSpPr>
      <p:sp>
        <p:nvSpPr>
          <p:cNvPr id="813" name="Google Shape;813;p137"/>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4" name="Google Shape;814;p13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15" name="Google Shape;815;p137"/>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16" name="Google Shape;816;p137"/>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817" name="Google Shape;817;p137"/>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18" name="Google Shape;818;p13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9" name="Google Shape;819;p13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820"/>
        <p:cNvGrpSpPr/>
        <p:nvPr/>
      </p:nvGrpSpPr>
      <p:grpSpPr>
        <a:xfrm>
          <a:off x="0" y="0"/>
          <a:ext cx="0" cy="0"/>
          <a:chOff x="0" y="0"/>
          <a:chExt cx="0" cy="0"/>
        </a:xfrm>
      </p:grpSpPr>
      <p:sp>
        <p:nvSpPr>
          <p:cNvPr id="821" name="Google Shape;821;p13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3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23" name="Google Shape;823;p13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24" name="Google Shape;824;p13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25" name="Google Shape;825;p138"/>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26" name="Google Shape;826;p13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27" name="Google Shape;827;p13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828"/>
        <p:cNvGrpSpPr/>
        <p:nvPr/>
      </p:nvGrpSpPr>
      <p:grpSpPr>
        <a:xfrm>
          <a:off x="0" y="0"/>
          <a:ext cx="0" cy="0"/>
          <a:chOff x="0" y="0"/>
          <a:chExt cx="0" cy="0"/>
        </a:xfrm>
      </p:grpSpPr>
      <p:sp>
        <p:nvSpPr>
          <p:cNvPr id="829" name="Google Shape;829;p139"/>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30" name="Google Shape;830;p13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1" name="Google Shape;831;p13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2" name="Google Shape;832;p139"/>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33" name="Google Shape;833;p139"/>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34" name="Google Shape;834;p13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35" name="Google Shape;835;p13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836"/>
        <p:cNvGrpSpPr/>
        <p:nvPr/>
      </p:nvGrpSpPr>
      <p:grpSpPr>
        <a:xfrm>
          <a:off x="0" y="0"/>
          <a:ext cx="0" cy="0"/>
          <a:chOff x="0" y="0"/>
          <a:chExt cx="0" cy="0"/>
        </a:xfrm>
      </p:grpSpPr>
      <p:sp>
        <p:nvSpPr>
          <p:cNvPr id="837" name="Google Shape;837;p14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8" name="Google Shape;838;p14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9" name="Google Shape;839;p14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840" name="Google Shape;840;p14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1" name="Google Shape;841;p14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842"/>
        <p:cNvGrpSpPr/>
        <p:nvPr/>
      </p:nvGrpSpPr>
      <p:grpSpPr>
        <a:xfrm>
          <a:off x="0" y="0"/>
          <a:ext cx="0" cy="0"/>
          <a:chOff x="0" y="0"/>
          <a:chExt cx="0" cy="0"/>
        </a:xfrm>
      </p:grpSpPr>
      <p:sp>
        <p:nvSpPr>
          <p:cNvPr id="843" name="Google Shape;843;p14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844" name="Google Shape;844;p14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5" name="Google Shape;845;p14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846"/>
        <p:cNvGrpSpPr/>
        <p:nvPr/>
      </p:nvGrpSpPr>
      <p:grpSpPr>
        <a:xfrm>
          <a:off x="0" y="0"/>
          <a:ext cx="0" cy="0"/>
          <a:chOff x="0" y="0"/>
          <a:chExt cx="0" cy="0"/>
        </a:xfrm>
      </p:grpSpPr>
      <p:sp>
        <p:nvSpPr>
          <p:cNvPr id="847" name="Google Shape;847;p14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848" name="Google Shape;848;p14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9" name="Google Shape;849;p14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latin typeface="Roboto"/>
                <a:ea typeface="Roboto"/>
                <a:cs typeface="Roboto"/>
                <a:sym typeface="Roboto"/>
              </a:rPr>
              <a:t>Proprietary &amp; Confidential - For Internal Use Only</a:t>
            </a:r>
            <a:endParaRPr sz="100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850"/>
        <p:cNvGrpSpPr/>
        <p:nvPr/>
      </p:nvGrpSpPr>
      <p:grpSpPr>
        <a:xfrm>
          <a:off x="0" y="0"/>
          <a:ext cx="0" cy="0"/>
          <a:chOff x="0" y="0"/>
          <a:chExt cx="0" cy="0"/>
        </a:xfrm>
      </p:grpSpPr>
      <p:sp>
        <p:nvSpPr>
          <p:cNvPr id="851" name="Google Shape;851;p14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2" name="Google Shape;852;p14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53" name="Google Shape;853;p14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54" name="Google Shape;854;p14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55" name="Google Shape;855;p14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56" name="Google Shape;856;p14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57" name="Google Shape;857;p14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858"/>
        <p:cNvGrpSpPr/>
        <p:nvPr/>
      </p:nvGrpSpPr>
      <p:grpSpPr>
        <a:xfrm>
          <a:off x="0" y="0"/>
          <a:ext cx="0" cy="0"/>
          <a:chOff x="0" y="0"/>
          <a:chExt cx="0" cy="0"/>
        </a:xfrm>
      </p:grpSpPr>
      <p:sp>
        <p:nvSpPr>
          <p:cNvPr id="859" name="Google Shape;859;p144"/>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60" name="Google Shape;860;p144"/>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1" name="Google Shape;861;p14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62" name="Google Shape;862;p144"/>
          <p:cNvSpPr txBox="1">
            <a:spLocks noGrp="1"/>
          </p:cNvSpPr>
          <p:nvPr>
            <p:ph type="subTitle" idx="1"/>
          </p:nvPr>
        </p:nvSpPr>
        <p:spPr>
          <a:xfrm>
            <a:off x="455625" y="128016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63" name="Google Shape;863;p14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64" name="Google Shape;864;p14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65" name="Google Shape;865;p14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6"/>
        <p:cNvGrpSpPr/>
        <p:nvPr/>
      </p:nvGrpSpPr>
      <p:grpSpPr>
        <a:xfrm>
          <a:off x="0" y="0"/>
          <a:ext cx="0" cy="0"/>
          <a:chOff x="0" y="0"/>
          <a:chExt cx="0" cy="0"/>
        </a:xfrm>
      </p:grpSpPr>
      <p:sp>
        <p:nvSpPr>
          <p:cNvPr id="867" name="Google Shape;867;p145"/>
          <p:cNvSpPr txBox="1">
            <a:spLocks noGrp="1"/>
          </p:cNvSpPr>
          <p:nvPr>
            <p:ph type="body" idx="1"/>
          </p:nvPr>
        </p:nvSpPr>
        <p:spPr>
          <a:xfrm>
            <a:off x="415496" y="5640767"/>
            <a:ext cx="7996500" cy="806700"/>
          </a:xfrm>
          <a:prstGeom prst="rect">
            <a:avLst/>
          </a:prstGeom>
        </p:spPr>
        <p:txBody>
          <a:bodyPr spcFirstLastPara="1" wrap="square" lIns="0" tIns="0" rIns="0" bIns="0" anchor="ctr" anchorCtr="0">
            <a:noAutofit/>
          </a:bodyPr>
          <a:lstStyle>
            <a:lvl1pPr marL="457207" lvl="0" indent="-228604" rtl="0">
              <a:lnSpc>
                <a:spcPct val="100000"/>
              </a:lnSpc>
              <a:spcBef>
                <a:spcPts val="0"/>
              </a:spcBef>
              <a:spcAft>
                <a:spcPts val="0"/>
              </a:spcAft>
              <a:buSzPts val="2000"/>
              <a:buNone/>
              <a:defRPr/>
            </a:lvl1pPr>
          </a:lstStyle>
          <a:p>
            <a:endParaRPr/>
          </a:p>
        </p:txBody>
      </p:sp>
      <p:sp>
        <p:nvSpPr>
          <p:cNvPr id="868" name="Google Shape;868;p145"/>
          <p:cNvSpPr txBox="1">
            <a:spLocks noGrp="1"/>
          </p:cNvSpPr>
          <p:nvPr>
            <p:ph type="sldNum" idx="12"/>
          </p:nvPr>
        </p:nvSpPr>
        <p:spPr>
          <a:xfrm>
            <a:off x="11293784" y="6217622"/>
            <a:ext cx="731400" cy="524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65"/>
        <p:cNvGrpSpPr/>
        <p:nvPr/>
      </p:nvGrpSpPr>
      <p:grpSpPr>
        <a:xfrm>
          <a:off x="0" y="0"/>
          <a:ext cx="0" cy="0"/>
          <a:chOff x="0" y="0"/>
          <a:chExt cx="0" cy="0"/>
        </a:xfrm>
      </p:grpSpPr>
      <p:sp>
        <p:nvSpPr>
          <p:cNvPr id="66" name="Google Shape;66;p16"/>
          <p:cNvSpPr/>
          <p:nvPr/>
        </p:nvSpPr>
        <p:spPr>
          <a:xfrm>
            <a:off x="0" y="0"/>
            <a:ext cx="12188950" cy="6858000"/>
          </a:xfrm>
          <a:prstGeom prst="rect">
            <a:avLst/>
          </a:prstGeom>
          <a:gradFill>
            <a:gsLst>
              <a:gs pos="0">
                <a:schemeClr val="accent1"/>
              </a:gs>
              <a:gs pos="57000">
                <a:srgbClr val="9299F4"/>
              </a:gs>
              <a:gs pos="100000">
                <a:schemeClr val="lt2"/>
              </a:gs>
            </a:gsLst>
            <a:lin ang="18600000"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67" name="Google Shape;67;p16"/>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8" name="Google Shape;68;p16"/>
          <p:cNvSpPr txBox="1">
            <a:spLocks noGrp="1"/>
          </p:cNvSpPr>
          <p:nvPr>
            <p:ph type="body" idx="1"/>
          </p:nvPr>
        </p:nvSpPr>
        <p:spPr>
          <a:xfrm>
            <a:off x="3634833" y="493103"/>
            <a:ext cx="1985440" cy="332089"/>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69" name="Google Shape;69;p16"/>
          <p:cNvSpPr txBox="1">
            <a:spLocks noGrp="1"/>
          </p:cNvSpPr>
          <p:nvPr>
            <p:ph type="body" idx="3"/>
          </p:nvPr>
        </p:nvSpPr>
        <p:spPr>
          <a:xfrm>
            <a:off x="455617" y="4476386"/>
            <a:ext cx="5164657" cy="1655956"/>
          </a:xfrm>
          <a:prstGeom prst="rect">
            <a:avLst/>
          </a:prstGeom>
          <a:noFill/>
          <a:ln>
            <a:noFill/>
          </a:ln>
        </p:spPr>
        <p:txBody>
          <a:bodyPr spcFirstLastPara="1" wrap="square" lIns="0" tIns="0" rIns="0" bIns="0" anchor="b" anchorCtr="0">
            <a:noAutofit/>
          </a:bodyPr>
          <a:lstStyle>
            <a:lvl1pPr marL="457207" lvl="0" indent="-228604" algn="l">
              <a:lnSpc>
                <a:spcPct val="90000"/>
              </a:lnSpc>
              <a:spcBef>
                <a:spcPts val="0"/>
              </a:spcBef>
              <a:spcAft>
                <a:spcPts val="0"/>
              </a:spcAft>
              <a:buClr>
                <a:schemeClr val="lt1"/>
              </a:buClr>
              <a:buSzPts val="5400"/>
              <a:buFont typeface="Roboto Medium"/>
              <a:buNone/>
              <a:defRPr sz="5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0" name="Google Shape;70;p16"/>
          <p:cNvSpPr txBox="1">
            <a:spLocks noGrp="1"/>
          </p:cNvSpPr>
          <p:nvPr>
            <p:ph type="body" idx="4"/>
          </p:nvPr>
        </p:nvSpPr>
        <p:spPr>
          <a:xfrm>
            <a:off x="455617" y="6149897"/>
            <a:ext cx="5164657" cy="419100"/>
          </a:xfrm>
          <a:prstGeom prst="rect">
            <a:avLst/>
          </a:prstGeom>
          <a:noFill/>
          <a:ln>
            <a:noFill/>
          </a:ln>
        </p:spPr>
        <p:txBody>
          <a:bodyPr spcFirstLastPara="1" wrap="square" lIns="0" tIns="0" rIns="0" bIns="0" anchor="t"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1" name="Google Shape;71;p16"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body" idx="1"/>
          </p:nvPr>
        </p:nvSpPr>
        <p:spPr>
          <a:xfrm>
            <a:off x="3634833" y="493100"/>
            <a:ext cx="4572046" cy="146304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4" name="Google Shape;74;p17"/>
          <p:cNvSpPr txBox="1">
            <a:spLocks noGrp="1"/>
          </p:cNvSpPr>
          <p:nvPr>
            <p:ph type="body" idx="2"/>
          </p:nvPr>
        </p:nvSpPr>
        <p:spPr>
          <a:xfrm>
            <a:off x="455618" y="2436582"/>
            <a:ext cx="11277716" cy="1984839"/>
          </a:xfrm>
          <a:prstGeom prst="rect">
            <a:avLst/>
          </a:prstGeom>
          <a:noFill/>
          <a:ln>
            <a:noFill/>
          </a:ln>
        </p:spPr>
        <p:txBody>
          <a:bodyPr spcFirstLastPara="1" wrap="square" lIns="0" tIns="0" rIns="0" bIns="0" anchor="t" anchorCtr="0">
            <a:noAutofit/>
          </a:bodyPr>
          <a:lstStyle>
            <a:lvl1pPr marL="457207" lvl="0" indent="-228604" algn="l">
              <a:lnSpc>
                <a:spcPct val="70000"/>
              </a:lnSpc>
              <a:spcBef>
                <a:spcPts val="0"/>
              </a:spcBef>
              <a:spcAft>
                <a:spcPts val="0"/>
              </a:spcAft>
              <a:buClr>
                <a:schemeClr val="lt1"/>
              </a:buClr>
              <a:buSzPts val="12500"/>
              <a:buFont typeface="Roboto"/>
              <a:buNone/>
              <a:defRPr sz="12501" b="0" i="0" cap="none">
                <a:solidFill>
                  <a:schemeClr val="lt1"/>
                </a:solidFill>
                <a:latin typeface="Roboto"/>
                <a:ea typeface="Roboto"/>
                <a:cs typeface="Roboto"/>
                <a:sym typeface="Roboto"/>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5" name="Google Shape;75;p17"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455618" y="2364060"/>
            <a:ext cx="8915492" cy="4033258"/>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8" name="Google Shape;78;p18" descr="A close up of a logo&#10;&#10;Description automatically generated"/>
          <p:cNvPicPr preferRelativeResize="0"/>
          <p:nvPr/>
        </p:nvPicPr>
        <p:blipFill rotWithShape="1">
          <a:blip r:embed="rId2">
            <a:alphaModFix/>
          </a:blip>
          <a:srcRect/>
          <a:stretch/>
        </p:blipFill>
        <p:spPr>
          <a:xfrm>
            <a:off x="3231420" y="18820"/>
            <a:ext cx="8501825" cy="6858000"/>
          </a:xfrm>
          <a:prstGeom prst="rect">
            <a:avLst/>
          </a:prstGeom>
          <a:noFill/>
          <a:ln>
            <a:noFill/>
          </a:ln>
        </p:spPr>
      </p:pic>
      <p:sp>
        <p:nvSpPr>
          <p:cNvPr id="79" name="Google Shape;79;p18"/>
          <p:cNvSpPr txBox="1">
            <a:spLocks noGrp="1"/>
          </p:cNvSpPr>
          <p:nvPr>
            <p:ph type="body" idx="1"/>
          </p:nvPr>
        </p:nvSpPr>
        <p:spPr>
          <a:xfrm>
            <a:off x="9747892" y="3262957"/>
            <a:ext cx="1985440" cy="332089"/>
          </a:xfrm>
          <a:prstGeom prst="rect">
            <a:avLst/>
          </a:prstGeom>
          <a:noFill/>
          <a:ln>
            <a:noFill/>
          </a:ln>
        </p:spPr>
        <p:txBody>
          <a:bodyPr spcFirstLastPara="1" wrap="square" lIns="0" tIns="0" rIns="0" bIns="0" anchor="ctr"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80" name="Google Shape;80;p18" descr="A picture containing drawing&#10;&#10;Description automatically generated"/>
          <p:cNvPicPr preferRelativeResize="0"/>
          <p:nvPr/>
        </p:nvPicPr>
        <p:blipFill rotWithShape="1">
          <a:blip r:embed="rId3">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D">
  <p:cSld name="Cover D">
    <p:bg>
      <p:bgPr>
        <a:solidFill>
          <a:schemeClr val="lt2"/>
        </a:solid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1636729" y="2586976"/>
            <a:ext cx="8915492" cy="1684051"/>
          </a:xfrm>
          <a:prstGeom prst="rect">
            <a:avLst/>
          </a:prstGeom>
          <a:noFill/>
          <a:ln>
            <a:noFill/>
          </a:ln>
        </p:spPr>
        <p:txBody>
          <a:bodyPr spcFirstLastPara="1" wrap="square" lIns="0" tIns="0" rIns="0" bIns="0" anchor="ctr" anchorCtr="0">
            <a:noAutofit/>
          </a:bodyPr>
          <a:lstStyle>
            <a:lvl1pPr lvl="0" algn="ctr">
              <a:lnSpc>
                <a:spcPct val="70000"/>
              </a:lnSpc>
              <a:spcBef>
                <a:spcPts val="0"/>
              </a:spcBef>
              <a:spcAft>
                <a:spcPts val="0"/>
              </a:spcAft>
              <a:buClr>
                <a:schemeClr val="accent2"/>
              </a:buClr>
              <a:buSzPts val="11500"/>
              <a:buFont typeface="Roboto Light"/>
              <a:buNone/>
              <a:defRPr sz="11500" b="0" i="0" cap="none">
                <a:solidFill>
                  <a:schemeClr val="accent2"/>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3" name="Google Shape;83;p19"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
        <p:nvSpPr>
          <p:cNvPr id="84" name="Google Shape;84;p19"/>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85"/>
        <p:cNvGrpSpPr/>
        <p:nvPr/>
      </p:nvGrpSpPr>
      <p:grpSpPr>
        <a:xfrm>
          <a:off x="0" y="0"/>
          <a:ext cx="0" cy="0"/>
          <a:chOff x="0" y="0"/>
          <a:chExt cx="0" cy="0"/>
        </a:xfrm>
      </p:grpSpPr>
      <p:sp>
        <p:nvSpPr>
          <p:cNvPr id="86" name="Google Shape;86;p20"/>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7" name="Google Shape;87;p20"/>
          <p:cNvSpPr txBox="1">
            <a:spLocks noGrp="1"/>
          </p:cNvSpPr>
          <p:nvPr>
            <p:ph type="title"/>
          </p:nvPr>
        </p:nvSpPr>
        <p:spPr>
          <a:xfrm>
            <a:off x="3390006" y="2921624"/>
            <a:ext cx="8343325" cy="3021976"/>
          </a:xfrm>
          <a:prstGeom prst="rect">
            <a:avLst/>
          </a:prstGeom>
          <a:noFill/>
          <a:ln>
            <a:noFill/>
          </a:ln>
        </p:spPr>
        <p:txBody>
          <a:bodyPr spcFirstLastPara="1" wrap="square" lIns="0" tIns="0" rIns="0" bIns="0" anchor="b" anchorCtr="0">
            <a:noAutofit/>
          </a:bodyPr>
          <a:lstStyle>
            <a:lvl1pPr lvl="0" algn="r">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0"/>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89" name="Google Shape;89;p20"/>
          <p:cNvSpPr txBox="1">
            <a:spLocks noGrp="1"/>
          </p:cNvSpPr>
          <p:nvPr>
            <p:ph type="body" idx="3"/>
          </p:nvPr>
        </p:nvSpPr>
        <p:spPr>
          <a:xfrm>
            <a:off x="455617" y="5613708"/>
            <a:ext cx="5164657" cy="419100"/>
          </a:xfrm>
          <a:prstGeom prst="rect">
            <a:avLst/>
          </a:prstGeom>
          <a:noFill/>
          <a:ln>
            <a:noFill/>
          </a:ln>
        </p:spPr>
        <p:txBody>
          <a:bodyPr spcFirstLastPara="1" wrap="square" lIns="0" tIns="0" rIns="0" bIns="0" anchor="b"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0" name="Google Shape;90;p20" descr="A picture containing drawing&#10;&#10;Description automatically generated"/>
          <p:cNvPicPr preferRelativeResize="0"/>
          <p:nvPr/>
        </p:nvPicPr>
        <p:blipFill rotWithShape="1">
          <a:blip r:embed="rId2">
            <a:alphaModFix/>
          </a:blip>
          <a:srcRect b="31356"/>
          <a:stretch/>
        </p:blipFill>
        <p:spPr>
          <a:xfrm>
            <a:off x="455618" y="457202"/>
            <a:ext cx="1222254" cy="6276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91"/>
        <p:cNvGrpSpPr/>
        <p:nvPr/>
      </p:nvGrpSpPr>
      <p:grpSpPr>
        <a:xfrm>
          <a:off x="0" y="0"/>
          <a:ext cx="0" cy="0"/>
          <a:chOff x="0" y="0"/>
          <a:chExt cx="0" cy="0"/>
        </a:xfrm>
      </p:grpSpPr>
      <p:sp>
        <p:nvSpPr>
          <p:cNvPr id="92" name="Google Shape;92;p21"/>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93" name="Google Shape;93;p21"/>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5" name="Google Shape;95;p2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496" y="2867800"/>
            <a:ext cx="11358000" cy="1122300"/>
          </a:xfrm>
          <a:prstGeom prst="rect">
            <a:avLst/>
          </a:prstGeom>
        </p:spPr>
        <p:txBody>
          <a:bodyPr spcFirstLastPara="1" wrap="square" lIns="121875" tIns="121875" rIns="121875" bIns="12187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96"/>
        <p:cNvGrpSpPr/>
        <p:nvPr/>
      </p:nvGrpSpPr>
      <p:grpSpPr>
        <a:xfrm>
          <a:off x="0" y="0"/>
          <a:ext cx="0" cy="0"/>
          <a:chOff x="0" y="0"/>
          <a:chExt cx="0" cy="0"/>
        </a:xfrm>
      </p:grpSpPr>
      <p:pic>
        <p:nvPicPr>
          <p:cNvPr id="97" name="Google Shape;97;p22" descr="A close up of a logo&#10;&#10;Description automatically generated"/>
          <p:cNvPicPr preferRelativeResize="0"/>
          <p:nvPr/>
        </p:nvPicPr>
        <p:blipFill rotWithShape="1">
          <a:blip r:embed="rId2">
            <a:alphaModFix/>
          </a:blip>
          <a:srcRect l="956" t="1279" r="624" b="279"/>
          <a:stretch/>
        </p:blipFill>
        <p:spPr>
          <a:xfrm>
            <a:off x="0" y="0"/>
            <a:ext cx="12188825" cy="6858000"/>
          </a:xfrm>
          <a:prstGeom prst="rect">
            <a:avLst/>
          </a:prstGeom>
          <a:noFill/>
          <a:ln>
            <a:noFill/>
          </a:ln>
        </p:spPr>
      </p:pic>
      <p:sp>
        <p:nvSpPr>
          <p:cNvPr id="98" name="Google Shape;98;p22"/>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9" name="Google Shape;99;p22" descr="A picture containing drawing&#10;&#10;Description automatically generated"/>
          <p:cNvPicPr preferRelativeResize="0"/>
          <p:nvPr/>
        </p:nvPicPr>
        <p:blipFill rotWithShape="1">
          <a:blip r:embed="rId3">
            <a:alphaModFix/>
          </a:blip>
          <a:srcRect/>
          <a:stretch/>
        </p:blipFill>
        <p:spPr>
          <a:xfrm>
            <a:off x="455619" y="6267099"/>
            <a:ext cx="685800" cy="353616"/>
          </a:xfrm>
          <a:prstGeom prst="rect">
            <a:avLst/>
          </a:prstGeom>
          <a:noFill/>
          <a:ln>
            <a:noFill/>
          </a:ln>
        </p:spPr>
      </p:pic>
      <p:sp>
        <p:nvSpPr>
          <p:cNvPr id="100" name="Google Shape;100;p22"/>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101"/>
        <p:cNvGrpSpPr/>
        <p:nvPr/>
      </p:nvGrpSpPr>
      <p:grpSpPr>
        <a:xfrm>
          <a:off x="0" y="0"/>
          <a:ext cx="0" cy="0"/>
          <a:chOff x="0" y="0"/>
          <a:chExt cx="0" cy="0"/>
        </a:xfrm>
      </p:grpSpPr>
      <p:sp>
        <p:nvSpPr>
          <p:cNvPr id="102" name="Google Shape;102;p23"/>
          <p:cNvSpPr/>
          <p:nvPr/>
        </p:nvSpPr>
        <p:spPr>
          <a:xfrm>
            <a:off x="0" y="0"/>
            <a:ext cx="12188950" cy="6858000"/>
          </a:xfrm>
          <a:prstGeom prst="rect">
            <a:avLst/>
          </a:prstGeom>
          <a:gradFill>
            <a:gsLst>
              <a:gs pos="0">
                <a:schemeClr val="accent1"/>
              </a:gs>
              <a:gs pos="63000">
                <a:srgbClr val="9299F4"/>
              </a:gs>
              <a:gs pos="100000">
                <a:schemeClr val="lt2"/>
              </a:gs>
            </a:gsLst>
            <a:lin ang="13800001"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103" name="Google Shape;103;p23"/>
          <p:cNvSpPr txBox="1">
            <a:spLocks noGrp="1"/>
          </p:cNvSpPr>
          <p:nvPr>
            <p:ph type="title"/>
          </p:nvPr>
        </p:nvSpPr>
        <p:spPr>
          <a:xfrm>
            <a:off x="455618" y="460683"/>
            <a:ext cx="8915492" cy="48696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4" name="Google Shape;104;p23" descr="A picture containing drawing&#10;&#10;Description automatically generated"/>
          <p:cNvPicPr preferRelativeResize="0"/>
          <p:nvPr/>
        </p:nvPicPr>
        <p:blipFill rotWithShape="1">
          <a:blip r:embed="rId2">
            <a:alphaModFix/>
          </a:blip>
          <a:srcRect/>
          <a:stretch/>
        </p:blipFill>
        <p:spPr>
          <a:xfrm>
            <a:off x="455619" y="6264209"/>
            <a:ext cx="685800" cy="353616"/>
          </a:xfrm>
          <a:prstGeom prst="rect">
            <a:avLst/>
          </a:prstGeom>
          <a:noFill/>
          <a:ln>
            <a:noFill/>
          </a:ln>
        </p:spPr>
      </p:pic>
      <p:sp>
        <p:nvSpPr>
          <p:cNvPr id="105" name="Google Shape;105;p23"/>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09" name="Google Shape;109;p2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0" name="Google Shape;110;p2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4" name="Google Shape;114;p2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5" name="Google Shape;115;p25"/>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6" name="Google Shape;116;p2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0" name="Google Shape;120;p2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1" name="Google Shape;121;p2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2" name="Google Shape;122;p2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123"/>
        <p:cNvGrpSpPr/>
        <p:nvPr/>
      </p:nvGrpSpPr>
      <p:grpSpPr>
        <a:xfrm>
          <a:off x="0" y="0"/>
          <a:ext cx="0" cy="0"/>
          <a:chOff x="0" y="0"/>
          <a:chExt cx="0" cy="0"/>
        </a:xfrm>
      </p:grpSpPr>
      <p:sp>
        <p:nvSpPr>
          <p:cNvPr id="124" name="Google Shape;124;p2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5" name="Google Shape;125;p27"/>
          <p:cNvSpPr txBox="1">
            <a:spLocks noGrp="1"/>
          </p:cNvSpPr>
          <p:nvPr>
            <p:ph type="title"/>
          </p:nvPr>
        </p:nvSpPr>
        <p:spPr>
          <a:xfrm>
            <a:off x="455619" y="48165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7" name="Google Shape;127;p2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8" name="Google Shape;128;p2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HITE Title">
  <p:cSld name="WHITE Title">
    <p:spTree>
      <p:nvGrpSpPr>
        <p:cNvPr id="1" name="Shape 129"/>
        <p:cNvGrpSpPr/>
        <p:nvPr/>
      </p:nvGrpSpPr>
      <p:grpSpPr>
        <a:xfrm>
          <a:off x="0" y="0"/>
          <a:ext cx="0" cy="0"/>
          <a:chOff x="0" y="0"/>
          <a:chExt cx="0" cy="0"/>
        </a:xfrm>
      </p:grpSpPr>
      <p:sp>
        <p:nvSpPr>
          <p:cNvPr id="130" name="Google Shape;130;p28"/>
          <p:cNvSpPr txBox="1">
            <a:spLocks noGrp="1"/>
          </p:cNvSpPr>
          <p:nvPr>
            <p:ph type="title"/>
          </p:nvPr>
        </p:nvSpPr>
        <p:spPr>
          <a:xfrm>
            <a:off x="455618" y="480449"/>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8"/>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2" name="Google Shape;132;p2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6" name="Google Shape;136;p29"/>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7" name="Google Shape;137;p2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8" name="Google Shape;138;p2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0"/>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2" name="Google Shape;142;p30"/>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3" name="Google Shape;143;p3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4" name="Google Shape;144;p30"/>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45" name="Google Shape;145;p3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31"/>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9" name="Google Shape;149;p31"/>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0" name="Google Shape;150;p31"/>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1" name="Google Shape;151;p31"/>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2" name="Google Shape;152;p3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496" y="1536633"/>
            <a:ext cx="11358000" cy="4555200"/>
          </a:xfrm>
          <a:prstGeom prst="rect">
            <a:avLst/>
          </a:prstGeom>
        </p:spPr>
        <p:txBody>
          <a:bodyPr spcFirstLastPara="1" wrap="square" lIns="121875" tIns="121875" rIns="121875" bIns="121875" anchor="t"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19" name="Google Shape;19;p4"/>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5" name="Google Shape;155;p32"/>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2"/>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7" name="Google Shape;157;p32"/>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8" name="Google Shape;158;p3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9" name="Google Shape;159;p3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33"/>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3" name="Google Shape;163;p3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64" name="Google Shape;164;p3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455618" y="47549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8" name="Google Shape;168;p3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9" name="Google Shape;169;p3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0" name="Google Shape;170;p3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4" name="Google Shape;174;p35"/>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5" name="Google Shape;175;p3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6" name="Google Shape;176;p35"/>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7" name="Google Shape;177;p3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178"/>
        <p:cNvGrpSpPr/>
        <p:nvPr/>
      </p:nvGrpSpPr>
      <p:grpSpPr>
        <a:xfrm>
          <a:off x="0" y="0"/>
          <a:ext cx="0" cy="0"/>
          <a:chOff x="0" y="0"/>
          <a:chExt cx="0" cy="0"/>
        </a:xfrm>
      </p:grpSpPr>
      <p:sp>
        <p:nvSpPr>
          <p:cNvPr id="179" name="Google Shape;179;p36"/>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1" name="Google Shape;181;p3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2" name="Google Shape;182;p36"/>
          <p:cNvSpPr txBox="1">
            <a:spLocks noGrp="1"/>
          </p:cNvSpPr>
          <p:nvPr>
            <p:ph type="body" idx="3"/>
          </p:nvPr>
        </p:nvSpPr>
        <p:spPr>
          <a:xfrm>
            <a:off x="455618" y="877824"/>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3" name="Google Shape;183;p36"/>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84" name="Google Shape;184;p3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185"/>
        <p:cNvGrpSpPr/>
        <p:nvPr/>
      </p:nvGrpSpPr>
      <p:grpSpPr>
        <a:xfrm>
          <a:off x="0" y="0"/>
          <a:ext cx="0" cy="0"/>
          <a:chOff x="0" y="0"/>
          <a:chExt cx="0" cy="0"/>
        </a:xfrm>
      </p:grpSpPr>
      <p:sp>
        <p:nvSpPr>
          <p:cNvPr id="186" name="Google Shape;186;p3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7" name="Google Shape;187;p37"/>
          <p:cNvSpPr txBox="1">
            <a:spLocks noGrp="1"/>
          </p:cNvSpPr>
          <p:nvPr>
            <p:ph type="title"/>
          </p:nvPr>
        </p:nvSpPr>
        <p:spPr>
          <a:xfrm>
            <a:off x="455618" y="47270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9" name="Google Shape;189;p37"/>
          <p:cNvSpPr txBox="1">
            <a:spLocks noGrp="1"/>
          </p:cNvSpPr>
          <p:nvPr>
            <p:ph type="body" idx="3"/>
          </p:nvPr>
        </p:nvSpPr>
        <p:spPr>
          <a:xfrm>
            <a:off x="455619" y="877824"/>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0" name="Google Shape;190;p3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1" name="Google Shape;191;p3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8"/>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5" name="Google Shape;195;p38"/>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6" name="Google Shape;196;p3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197"/>
        <p:cNvGrpSpPr/>
        <p:nvPr/>
      </p:nvGrpSpPr>
      <p:grpSpPr>
        <a:xfrm>
          <a:off x="0" y="0"/>
          <a:ext cx="0" cy="0"/>
          <a:chOff x="0" y="0"/>
          <a:chExt cx="0" cy="0"/>
        </a:xfrm>
      </p:grpSpPr>
      <p:sp>
        <p:nvSpPr>
          <p:cNvPr id="198" name="Google Shape;198;p39"/>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9" name="Google Shape;199;p3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3" name="Google Shape;203;p4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04" name="Google Shape;204;p4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205"/>
        <p:cNvGrpSpPr/>
        <p:nvPr/>
      </p:nvGrpSpPr>
      <p:grpSpPr>
        <a:xfrm>
          <a:off x="0" y="0"/>
          <a:ext cx="0" cy="0"/>
          <a:chOff x="0" y="0"/>
          <a:chExt cx="0" cy="0"/>
        </a:xfrm>
      </p:grpSpPr>
      <p:sp>
        <p:nvSpPr>
          <p:cNvPr id="206" name="Google Shape;206;p41"/>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4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8" name="Google Shape;208;p4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9" name="Google Shape;209;p41"/>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0" name="Google Shape;210;p4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497"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3" name="Google Shape;23;p5"/>
          <p:cNvSpPr txBox="1">
            <a:spLocks noGrp="1"/>
          </p:cNvSpPr>
          <p:nvPr>
            <p:ph type="body" idx="2"/>
          </p:nvPr>
        </p:nvSpPr>
        <p:spPr>
          <a:xfrm>
            <a:off x="6441588"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4" name="Google Shape;24;p5"/>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4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14" name="Google Shape;214;p4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5" name="Google Shape;215;p4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6" name="Google Shape;216;p4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217"/>
        <p:cNvGrpSpPr/>
        <p:nvPr/>
      </p:nvGrpSpPr>
      <p:grpSpPr>
        <a:xfrm>
          <a:off x="0" y="0"/>
          <a:ext cx="0" cy="0"/>
          <a:chOff x="0" y="0"/>
          <a:chExt cx="0" cy="0"/>
        </a:xfrm>
      </p:grpSpPr>
      <p:sp>
        <p:nvSpPr>
          <p:cNvPr id="218" name="Google Shape;218;p43"/>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9" name="Google Shape;219;p43"/>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4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21" name="Google Shape;221;p4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2" name="Google Shape;222;p4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44"/>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6" name="Google Shape;226;p4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227"/>
        <p:cNvGrpSpPr/>
        <p:nvPr/>
      </p:nvGrpSpPr>
      <p:grpSpPr>
        <a:xfrm>
          <a:off x="0" y="0"/>
          <a:ext cx="0" cy="0"/>
          <a:chOff x="0" y="0"/>
          <a:chExt cx="0" cy="0"/>
        </a:xfrm>
      </p:grpSpPr>
      <p:sp>
        <p:nvSpPr>
          <p:cNvPr id="228" name="Google Shape;228;p4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45"/>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0" name="Google Shape;230;p45"/>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1" name="Google Shape;231;p4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2" name="Google Shape;232;p4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233"/>
        <p:cNvGrpSpPr/>
        <p:nvPr/>
      </p:nvGrpSpPr>
      <p:grpSpPr>
        <a:xfrm>
          <a:off x="0" y="0"/>
          <a:ext cx="0" cy="0"/>
          <a:chOff x="0" y="0"/>
          <a:chExt cx="0" cy="0"/>
        </a:xfrm>
      </p:grpSpPr>
      <p:sp>
        <p:nvSpPr>
          <p:cNvPr id="234" name="Google Shape;234;p46"/>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6"/>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6" name="Google Shape;236;p46"/>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7" name="Google Shape;237;p4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8" name="Google Shape;238;p46"/>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9" name="Google Shape;239;p4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240"/>
        <p:cNvGrpSpPr/>
        <p:nvPr/>
      </p:nvGrpSpPr>
      <p:grpSpPr>
        <a:xfrm>
          <a:off x="0" y="0"/>
          <a:ext cx="0" cy="0"/>
          <a:chOff x="0" y="0"/>
          <a:chExt cx="0" cy="0"/>
        </a:xfrm>
      </p:grpSpPr>
      <p:sp>
        <p:nvSpPr>
          <p:cNvPr id="241" name="Google Shape;241;p4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47"/>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3" name="Google Shape;243;p47"/>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4" name="Google Shape;244;p47"/>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5" name="Google Shape;245;p4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46" name="Google Shape;246;p4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247"/>
        <p:cNvGrpSpPr/>
        <p:nvPr/>
      </p:nvGrpSpPr>
      <p:grpSpPr>
        <a:xfrm>
          <a:off x="0" y="0"/>
          <a:ext cx="0" cy="0"/>
          <a:chOff x="0" y="0"/>
          <a:chExt cx="0" cy="0"/>
        </a:xfrm>
      </p:grpSpPr>
      <p:sp>
        <p:nvSpPr>
          <p:cNvPr id="248" name="Google Shape;248;p48"/>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9" name="Google Shape;249;p48"/>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48"/>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1" name="Google Shape;251;p48"/>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2" name="Google Shape;252;p4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3" name="Google Shape;253;p4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49"/>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7" name="Google Shape;257;p49"/>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8" name="Google Shape;258;p4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259"/>
        <p:cNvGrpSpPr/>
        <p:nvPr/>
      </p:nvGrpSpPr>
      <p:grpSpPr>
        <a:xfrm>
          <a:off x="0" y="0"/>
          <a:ext cx="0" cy="0"/>
          <a:chOff x="0" y="0"/>
          <a:chExt cx="0" cy="0"/>
        </a:xfrm>
      </p:grpSpPr>
      <p:sp>
        <p:nvSpPr>
          <p:cNvPr id="260" name="Google Shape;260;p50"/>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5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2" name="Google Shape;262;p50"/>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3" name="Google Shape;263;p5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64" name="Google Shape;264;p5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265"/>
        <p:cNvGrpSpPr/>
        <p:nvPr/>
      </p:nvGrpSpPr>
      <p:grpSpPr>
        <a:xfrm>
          <a:off x="0" y="0"/>
          <a:ext cx="0" cy="0"/>
          <a:chOff x="0" y="0"/>
          <a:chExt cx="0" cy="0"/>
        </a:xfrm>
      </p:grpSpPr>
      <p:sp>
        <p:nvSpPr>
          <p:cNvPr id="266" name="Google Shape;266;p51"/>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5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8" name="Google Shape;268;p51"/>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9" name="Google Shape;269;p5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0" name="Google Shape;270;p51"/>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1" name="Google Shape;271;p5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272"/>
        <p:cNvGrpSpPr/>
        <p:nvPr/>
      </p:nvGrpSpPr>
      <p:grpSpPr>
        <a:xfrm>
          <a:off x="0" y="0"/>
          <a:ext cx="0" cy="0"/>
          <a:chOff x="0" y="0"/>
          <a:chExt cx="0" cy="0"/>
        </a:xfrm>
      </p:grpSpPr>
      <p:sp>
        <p:nvSpPr>
          <p:cNvPr id="273" name="Google Shape;273;p52"/>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5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5" name="Google Shape;275;p5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76" name="Google Shape;276;p52"/>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7" name="Google Shape;277;p5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8" name="Google Shape;278;p5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279"/>
        <p:cNvGrpSpPr/>
        <p:nvPr/>
      </p:nvGrpSpPr>
      <p:grpSpPr>
        <a:xfrm>
          <a:off x="0" y="0"/>
          <a:ext cx="0" cy="0"/>
          <a:chOff x="0" y="0"/>
          <a:chExt cx="0" cy="0"/>
        </a:xfrm>
      </p:grpSpPr>
      <p:sp>
        <p:nvSpPr>
          <p:cNvPr id="280" name="Google Shape;280;p53"/>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81" name="Google Shape;281;p53"/>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5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3" name="Google Shape;283;p53"/>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4" name="Google Shape;284;p5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85" name="Google Shape;285;p5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286"/>
        <p:cNvGrpSpPr/>
        <p:nvPr/>
      </p:nvGrpSpPr>
      <p:grpSpPr>
        <a:xfrm>
          <a:off x="0" y="0"/>
          <a:ext cx="0" cy="0"/>
          <a:chOff x="0" y="0"/>
          <a:chExt cx="0" cy="0"/>
        </a:xfrm>
      </p:grpSpPr>
      <p:sp>
        <p:nvSpPr>
          <p:cNvPr id="287" name="Google Shape;287;p54"/>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54"/>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9" name="Google Shape;289;p5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0" name="Google Shape;290;p5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AVY Blank">
  <p:cSld name="NAVY Blank">
    <p:bg>
      <p:bgPr>
        <a:solidFill>
          <a:srgbClr val="030A14"/>
        </a:solidFill>
        <a:effectLst/>
      </p:bgPr>
    </p:bg>
    <p:spTree>
      <p:nvGrpSpPr>
        <p:cNvPr id="1" name="Shape 291"/>
        <p:cNvGrpSpPr/>
        <p:nvPr/>
      </p:nvGrpSpPr>
      <p:grpSpPr>
        <a:xfrm>
          <a:off x="0" y="0"/>
          <a:ext cx="0" cy="0"/>
          <a:chOff x="0" y="0"/>
          <a:chExt cx="0" cy="0"/>
        </a:xfrm>
      </p:grpSpPr>
      <p:sp>
        <p:nvSpPr>
          <p:cNvPr id="292" name="Google Shape;292;p55"/>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3" name="Google Shape;293;p5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294"/>
        <p:cNvGrpSpPr/>
        <p:nvPr/>
      </p:nvGrpSpPr>
      <p:grpSpPr>
        <a:xfrm>
          <a:off x="0" y="0"/>
          <a:ext cx="0" cy="0"/>
          <a:chOff x="0" y="0"/>
          <a:chExt cx="0" cy="0"/>
        </a:xfrm>
      </p:grpSpPr>
      <p:sp>
        <p:nvSpPr>
          <p:cNvPr id="295" name="Google Shape;295;p5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5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97" name="Google Shape;297;p5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8" name="Google Shape;298;p5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299"/>
        <p:cNvGrpSpPr/>
        <p:nvPr/>
      </p:nvGrpSpPr>
      <p:grpSpPr>
        <a:xfrm>
          <a:off x="0" y="0"/>
          <a:ext cx="0" cy="0"/>
          <a:chOff x="0" y="0"/>
          <a:chExt cx="0" cy="0"/>
        </a:xfrm>
      </p:grpSpPr>
      <p:sp>
        <p:nvSpPr>
          <p:cNvPr id="300" name="Google Shape;300;p57"/>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5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2" name="Google Shape;302;p57"/>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03" name="Google Shape;303;p5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04" name="Google Shape;304;p57"/>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305"/>
        <p:cNvGrpSpPr/>
        <p:nvPr/>
      </p:nvGrpSpPr>
      <p:grpSpPr>
        <a:xfrm>
          <a:off x="0" y="0"/>
          <a:ext cx="0" cy="0"/>
          <a:chOff x="0" y="0"/>
          <a:chExt cx="0" cy="0"/>
        </a:xfrm>
      </p:grpSpPr>
      <p:sp>
        <p:nvSpPr>
          <p:cNvPr id="306" name="Google Shape;306;p58"/>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58"/>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8" name="Google Shape;308;p5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09" name="Google Shape;309;p5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0" name="Google Shape;310;p5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311"/>
        <p:cNvGrpSpPr/>
        <p:nvPr/>
      </p:nvGrpSpPr>
      <p:grpSpPr>
        <a:xfrm>
          <a:off x="0" y="0"/>
          <a:ext cx="0" cy="0"/>
          <a:chOff x="0" y="0"/>
          <a:chExt cx="0" cy="0"/>
        </a:xfrm>
      </p:grpSpPr>
      <p:sp>
        <p:nvSpPr>
          <p:cNvPr id="312" name="Google Shape;312;p59"/>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13" name="Google Shape;313;p59"/>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5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15" name="Google Shape;315;p5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6" name="Google Shape;316;p5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317"/>
        <p:cNvGrpSpPr/>
        <p:nvPr/>
      </p:nvGrpSpPr>
      <p:grpSpPr>
        <a:xfrm>
          <a:off x="0" y="0"/>
          <a:ext cx="0" cy="0"/>
          <a:chOff x="0" y="0"/>
          <a:chExt cx="0" cy="0"/>
        </a:xfrm>
      </p:grpSpPr>
      <p:sp>
        <p:nvSpPr>
          <p:cNvPr id="318" name="Google Shape;318;p6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60"/>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0" name="Google Shape;320;p6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321"/>
        <p:cNvGrpSpPr/>
        <p:nvPr/>
      </p:nvGrpSpPr>
      <p:grpSpPr>
        <a:xfrm>
          <a:off x="0" y="0"/>
          <a:ext cx="0" cy="0"/>
          <a:chOff x="0" y="0"/>
          <a:chExt cx="0" cy="0"/>
        </a:xfrm>
      </p:grpSpPr>
      <p:sp>
        <p:nvSpPr>
          <p:cNvPr id="322" name="Google Shape;322;p6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61"/>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4" name="Google Shape;324;p61"/>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5" name="Google Shape;325;p6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6" name="Google Shape;326;p6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496" y="740800"/>
            <a:ext cx="3743100" cy="1007700"/>
          </a:xfrm>
          <a:prstGeom prst="rect">
            <a:avLst/>
          </a:prstGeom>
        </p:spPr>
        <p:txBody>
          <a:bodyPr spcFirstLastPara="1" wrap="square" lIns="121875" tIns="121875" rIns="121875" bIns="121875" anchor="b" anchorCtr="0">
            <a:noAutofit/>
          </a:bodyPr>
          <a:lstStyle>
            <a:lvl1pPr lvl="0">
              <a:spcBef>
                <a:spcPts val="0"/>
              </a:spcBef>
              <a:spcAft>
                <a:spcPts val="0"/>
              </a:spcAft>
              <a:buSzPts val="3200"/>
              <a:buNone/>
              <a:defRPr sz="3201"/>
            </a:lvl1pPr>
            <a:lvl2pPr lvl="1">
              <a:spcBef>
                <a:spcPts val="0"/>
              </a:spcBef>
              <a:spcAft>
                <a:spcPts val="0"/>
              </a:spcAft>
              <a:buSzPts val="3200"/>
              <a:buNone/>
              <a:defRPr sz="3201"/>
            </a:lvl2pPr>
            <a:lvl3pPr lvl="2">
              <a:spcBef>
                <a:spcPts val="0"/>
              </a:spcBef>
              <a:spcAft>
                <a:spcPts val="0"/>
              </a:spcAft>
              <a:buSzPts val="3200"/>
              <a:buNone/>
              <a:defRPr sz="3201"/>
            </a:lvl3pPr>
            <a:lvl4pPr lvl="3">
              <a:spcBef>
                <a:spcPts val="0"/>
              </a:spcBef>
              <a:spcAft>
                <a:spcPts val="0"/>
              </a:spcAft>
              <a:buSzPts val="3200"/>
              <a:buNone/>
              <a:defRPr sz="3201"/>
            </a:lvl4pPr>
            <a:lvl5pPr lvl="4">
              <a:spcBef>
                <a:spcPts val="0"/>
              </a:spcBef>
              <a:spcAft>
                <a:spcPts val="0"/>
              </a:spcAft>
              <a:buSzPts val="3200"/>
              <a:buNone/>
              <a:defRPr sz="3201"/>
            </a:lvl5pPr>
            <a:lvl6pPr lvl="5">
              <a:spcBef>
                <a:spcPts val="0"/>
              </a:spcBef>
              <a:spcAft>
                <a:spcPts val="0"/>
              </a:spcAft>
              <a:buSzPts val="3200"/>
              <a:buNone/>
              <a:defRPr sz="3201"/>
            </a:lvl6pPr>
            <a:lvl7pPr lvl="6">
              <a:spcBef>
                <a:spcPts val="0"/>
              </a:spcBef>
              <a:spcAft>
                <a:spcPts val="0"/>
              </a:spcAft>
              <a:buSzPts val="3200"/>
              <a:buNone/>
              <a:defRPr sz="3201"/>
            </a:lvl7pPr>
            <a:lvl8pPr lvl="7">
              <a:spcBef>
                <a:spcPts val="0"/>
              </a:spcBef>
              <a:spcAft>
                <a:spcPts val="0"/>
              </a:spcAft>
              <a:buSzPts val="3200"/>
              <a:buNone/>
              <a:defRPr sz="3201"/>
            </a:lvl8pPr>
            <a:lvl9pPr lvl="8">
              <a:spcBef>
                <a:spcPts val="0"/>
              </a:spcBef>
              <a:spcAft>
                <a:spcPts val="0"/>
              </a:spcAft>
              <a:buSzPts val="3200"/>
              <a:buNone/>
              <a:defRPr sz="3201"/>
            </a:lvl9pPr>
          </a:lstStyle>
          <a:p>
            <a:endParaRPr/>
          </a:p>
        </p:txBody>
      </p:sp>
      <p:sp>
        <p:nvSpPr>
          <p:cNvPr id="30" name="Google Shape;30;p7"/>
          <p:cNvSpPr txBox="1">
            <a:spLocks noGrp="1"/>
          </p:cNvSpPr>
          <p:nvPr>
            <p:ph type="body" idx="1"/>
          </p:nvPr>
        </p:nvSpPr>
        <p:spPr>
          <a:xfrm>
            <a:off x="415496" y="1852800"/>
            <a:ext cx="3743100" cy="4239300"/>
          </a:xfrm>
          <a:prstGeom prst="rect">
            <a:avLst/>
          </a:prstGeom>
        </p:spPr>
        <p:txBody>
          <a:bodyPr spcFirstLastPara="1" wrap="square" lIns="121875" tIns="121875" rIns="121875" bIns="121875" anchor="t" anchorCtr="0">
            <a:noAutofit/>
          </a:bodyPr>
          <a:lstStyle>
            <a:lvl1pPr marL="457207" lvl="0" indent="-330205">
              <a:spcBef>
                <a:spcPts val="0"/>
              </a:spcBef>
              <a:spcAft>
                <a:spcPts val="0"/>
              </a:spcAft>
              <a:buSzPts val="1600"/>
              <a:buChar char="●"/>
              <a:defRPr sz="16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31" name="Google Shape;31;p7"/>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327"/>
        <p:cNvGrpSpPr/>
        <p:nvPr/>
      </p:nvGrpSpPr>
      <p:grpSpPr>
        <a:xfrm>
          <a:off x="0" y="0"/>
          <a:ext cx="0" cy="0"/>
          <a:chOff x="0" y="0"/>
          <a:chExt cx="0" cy="0"/>
        </a:xfrm>
      </p:grpSpPr>
      <p:sp>
        <p:nvSpPr>
          <p:cNvPr id="328" name="Google Shape;328;p62"/>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62"/>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0" name="Google Shape;330;p62"/>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1" name="Google Shape;331;p6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32" name="Google Shape;332;p6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33" name="Google Shape;333;p62"/>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334"/>
        <p:cNvGrpSpPr/>
        <p:nvPr/>
      </p:nvGrpSpPr>
      <p:grpSpPr>
        <a:xfrm>
          <a:off x="0" y="0"/>
          <a:ext cx="0" cy="0"/>
          <a:chOff x="0" y="0"/>
          <a:chExt cx="0" cy="0"/>
        </a:xfrm>
      </p:grpSpPr>
      <p:sp>
        <p:nvSpPr>
          <p:cNvPr id="335" name="Google Shape;335;p6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63"/>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7" name="Google Shape;337;p63"/>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38" name="Google Shape;338;p63"/>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9" name="Google Shape;339;p6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0" name="Google Shape;340;p6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341"/>
        <p:cNvGrpSpPr/>
        <p:nvPr/>
      </p:nvGrpSpPr>
      <p:grpSpPr>
        <a:xfrm>
          <a:off x="0" y="0"/>
          <a:ext cx="0" cy="0"/>
          <a:chOff x="0" y="0"/>
          <a:chExt cx="0" cy="0"/>
        </a:xfrm>
      </p:grpSpPr>
      <p:sp>
        <p:nvSpPr>
          <p:cNvPr id="342" name="Google Shape;342;p64"/>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43" name="Google Shape;343;p64"/>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64"/>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5" name="Google Shape;345;p64"/>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6" name="Google Shape;346;p64"/>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7" name="Google Shape;347;p6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348"/>
        <p:cNvGrpSpPr/>
        <p:nvPr/>
      </p:nvGrpSpPr>
      <p:grpSpPr>
        <a:xfrm>
          <a:off x="0" y="0"/>
          <a:ext cx="0" cy="0"/>
          <a:chOff x="0" y="0"/>
          <a:chExt cx="0" cy="0"/>
        </a:xfrm>
      </p:grpSpPr>
      <p:sp>
        <p:nvSpPr>
          <p:cNvPr id="349" name="Google Shape;349;p6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p65"/>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1" name="Google Shape;351;p6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2" name="Google Shape;352;p6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6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6" name="Google Shape;356;p66"/>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7" name="Google Shape;357;p6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8" name="Google Shape;358;p6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359"/>
        <p:cNvGrpSpPr/>
        <p:nvPr/>
      </p:nvGrpSpPr>
      <p:grpSpPr>
        <a:xfrm>
          <a:off x="0" y="0"/>
          <a:ext cx="0" cy="0"/>
          <a:chOff x="0" y="0"/>
          <a:chExt cx="0" cy="0"/>
        </a:xfrm>
      </p:grpSpPr>
      <p:sp>
        <p:nvSpPr>
          <p:cNvPr id="360" name="Google Shape;360;p67"/>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1" name="Google Shape;361;p6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2" name="Google Shape;362;p67"/>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3" name="Google Shape;363;p6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64" name="Google Shape;364;p6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65" name="Google Shape;365;p67"/>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366"/>
        <p:cNvGrpSpPr/>
        <p:nvPr/>
      </p:nvGrpSpPr>
      <p:grpSpPr>
        <a:xfrm>
          <a:off x="0" y="0"/>
          <a:ext cx="0" cy="0"/>
          <a:chOff x="0" y="0"/>
          <a:chExt cx="0" cy="0"/>
        </a:xfrm>
      </p:grpSpPr>
      <p:sp>
        <p:nvSpPr>
          <p:cNvPr id="367" name="Google Shape;367;p68"/>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68"/>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9" name="Google Shape;369;p6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0" name="Google Shape;370;p68"/>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1" name="Google Shape;371;p6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2" name="Google Shape;372;p6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373"/>
        <p:cNvGrpSpPr/>
        <p:nvPr/>
      </p:nvGrpSpPr>
      <p:grpSpPr>
        <a:xfrm>
          <a:off x="0" y="0"/>
          <a:ext cx="0" cy="0"/>
          <a:chOff x="0" y="0"/>
          <a:chExt cx="0" cy="0"/>
        </a:xfrm>
      </p:grpSpPr>
      <p:sp>
        <p:nvSpPr>
          <p:cNvPr id="374" name="Google Shape;374;p69"/>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5" name="Google Shape;375;p69"/>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6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7" name="Google Shape;377;p69"/>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8" name="Google Shape;378;p6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9" name="Google Shape;379;p6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380"/>
        <p:cNvGrpSpPr/>
        <p:nvPr/>
      </p:nvGrpSpPr>
      <p:grpSpPr>
        <a:xfrm>
          <a:off x="0" y="0"/>
          <a:ext cx="0" cy="0"/>
          <a:chOff x="0" y="0"/>
          <a:chExt cx="0" cy="0"/>
        </a:xfrm>
      </p:grpSpPr>
      <p:sp>
        <p:nvSpPr>
          <p:cNvPr id="381" name="Google Shape;381;p70"/>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70"/>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83" name="Google Shape;383;p7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4" name="Google Shape;384;p7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385"/>
        <p:cNvGrpSpPr/>
        <p:nvPr/>
      </p:nvGrpSpPr>
      <p:grpSpPr>
        <a:xfrm>
          <a:off x="0" y="0"/>
          <a:ext cx="0" cy="0"/>
          <a:chOff x="0" y="0"/>
          <a:chExt cx="0" cy="0"/>
        </a:xfrm>
      </p:grpSpPr>
      <p:sp>
        <p:nvSpPr>
          <p:cNvPr id="386" name="Google Shape;386;p7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7" name="Google Shape;387;p7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503" y="600200"/>
            <a:ext cx="8488200" cy="5454300"/>
          </a:xfrm>
          <a:prstGeom prst="rect">
            <a:avLst/>
          </a:prstGeom>
        </p:spPr>
        <p:txBody>
          <a:bodyPr spcFirstLastPara="1" wrap="square" lIns="121875" tIns="121875" rIns="121875" bIns="121875"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AGLASS 1Col Title | Text">
  <p:cSld name="SEAGLASS 1Col Title | Text">
    <p:bg>
      <p:bgPr>
        <a:solidFill>
          <a:schemeClr val="accent3"/>
        </a:solidFill>
        <a:effectLst/>
      </p:bgPr>
    </p:bg>
    <p:spTree>
      <p:nvGrpSpPr>
        <p:cNvPr id="1" name="Shape 388"/>
        <p:cNvGrpSpPr/>
        <p:nvPr/>
      </p:nvGrpSpPr>
      <p:grpSpPr>
        <a:xfrm>
          <a:off x="0" y="0"/>
          <a:ext cx="0" cy="0"/>
          <a:chOff x="0" y="0"/>
          <a:chExt cx="0" cy="0"/>
        </a:xfrm>
      </p:grpSpPr>
      <p:sp>
        <p:nvSpPr>
          <p:cNvPr id="389" name="Google Shape;389;p7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0" name="Google Shape;390;p7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1" name="Google Shape;391;p72"/>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2" name="Google Shape;392;p7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AGLASS 2Col Title | Text">
  <p:cSld name="SEAGLASS 2Col Title | Text">
    <p:bg>
      <p:bgPr>
        <a:solidFill>
          <a:schemeClr val="accent3"/>
        </a:solidFill>
        <a:effectLst/>
      </p:bgPr>
    </p:bg>
    <p:spTree>
      <p:nvGrpSpPr>
        <p:cNvPr id="1" name="Shape 393"/>
        <p:cNvGrpSpPr/>
        <p:nvPr/>
      </p:nvGrpSpPr>
      <p:grpSpPr>
        <a:xfrm>
          <a:off x="0" y="0"/>
          <a:ext cx="0" cy="0"/>
          <a:chOff x="0" y="0"/>
          <a:chExt cx="0" cy="0"/>
        </a:xfrm>
      </p:grpSpPr>
      <p:sp>
        <p:nvSpPr>
          <p:cNvPr id="394" name="Google Shape;394;p7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7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6" name="Google Shape;396;p7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7" name="Google Shape;397;p7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398" name="Google Shape;398;p73"/>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AGLASS Title | Text | Image">
  <p:cSld name="SEAGLASS Title | Text | Image">
    <p:bg>
      <p:bgPr>
        <a:solidFill>
          <a:schemeClr val="accent3"/>
        </a:solidFill>
        <a:effectLst/>
      </p:bgPr>
    </p:bg>
    <p:spTree>
      <p:nvGrpSpPr>
        <p:cNvPr id="1" name="Shape 399"/>
        <p:cNvGrpSpPr/>
        <p:nvPr/>
      </p:nvGrpSpPr>
      <p:grpSpPr>
        <a:xfrm>
          <a:off x="0" y="0"/>
          <a:ext cx="0" cy="0"/>
          <a:chOff x="0" y="0"/>
          <a:chExt cx="0" cy="0"/>
        </a:xfrm>
      </p:grpSpPr>
      <p:sp>
        <p:nvSpPr>
          <p:cNvPr id="400" name="Google Shape;400;p7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74"/>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2" name="Google Shape;402;p74"/>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3" name="Google Shape;403;p7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04" name="Google Shape;404;p7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AGLASS Title | Text | HP Image">
  <p:cSld name="SEAGLASS Title | Text | HP Image">
    <p:bg>
      <p:bgPr>
        <a:solidFill>
          <a:schemeClr val="accent3"/>
        </a:solidFill>
        <a:effectLst/>
      </p:bgPr>
    </p:bg>
    <p:spTree>
      <p:nvGrpSpPr>
        <p:cNvPr id="1" name="Shape 405"/>
        <p:cNvGrpSpPr/>
        <p:nvPr/>
      </p:nvGrpSpPr>
      <p:grpSpPr>
        <a:xfrm>
          <a:off x="0" y="0"/>
          <a:ext cx="0" cy="0"/>
          <a:chOff x="0" y="0"/>
          <a:chExt cx="0" cy="0"/>
        </a:xfrm>
      </p:grpSpPr>
      <p:sp>
        <p:nvSpPr>
          <p:cNvPr id="406" name="Google Shape;406;p7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7" name="Google Shape;407;p75"/>
          <p:cNvSpPr txBox="1">
            <a:spLocks noGrp="1"/>
          </p:cNvSpPr>
          <p:nvPr>
            <p:ph type="title"/>
          </p:nvPr>
        </p:nvSpPr>
        <p:spPr>
          <a:xfrm>
            <a:off x="455618" y="476183"/>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8" name="Google Shape;408;p7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9" name="Google Shape;409;p7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0" name="Google Shape;410;p7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AGLASS Title">
  <p:cSld name="SEAGLASS Title">
    <p:bg>
      <p:bgPr>
        <a:solidFill>
          <a:schemeClr val="accent3"/>
        </a:solidFill>
        <a:effectLst/>
      </p:bgPr>
    </p:bg>
    <p:spTree>
      <p:nvGrpSpPr>
        <p:cNvPr id="1" name="Shape 411"/>
        <p:cNvGrpSpPr/>
        <p:nvPr/>
      </p:nvGrpSpPr>
      <p:grpSpPr>
        <a:xfrm>
          <a:off x="0" y="0"/>
          <a:ext cx="0" cy="0"/>
          <a:chOff x="0" y="0"/>
          <a:chExt cx="0" cy="0"/>
        </a:xfrm>
      </p:grpSpPr>
      <p:sp>
        <p:nvSpPr>
          <p:cNvPr id="412" name="Google Shape;412;p7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3" name="Google Shape;413;p76"/>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4" name="Google Shape;414;p7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AGLASS 1Col Subhead | Title | Text">
  <p:cSld name="SEAGLASS 1Col Subhead | Title | Text">
    <p:bg>
      <p:bgPr>
        <a:solidFill>
          <a:schemeClr val="accent3"/>
        </a:solidFill>
        <a:effectLst/>
      </p:bgPr>
    </p:bg>
    <p:spTree>
      <p:nvGrpSpPr>
        <p:cNvPr id="1" name="Shape 415"/>
        <p:cNvGrpSpPr/>
        <p:nvPr/>
      </p:nvGrpSpPr>
      <p:grpSpPr>
        <a:xfrm>
          <a:off x="0" y="0"/>
          <a:ext cx="0" cy="0"/>
          <a:chOff x="0" y="0"/>
          <a:chExt cx="0" cy="0"/>
        </a:xfrm>
      </p:grpSpPr>
      <p:sp>
        <p:nvSpPr>
          <p:cNvPr id="416" name="Google Shape;416;p7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77"/>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8" name="Google Shape;418;p77"/>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9" name="Google Shape;419;p7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0" name="Google Shape;420;p7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AGLASS 2Col Subhead | Title | Text">
  <p:cSld name="SEAGLASS 2Col Subhead | Title | Text">
    <p:bg>
      <p:bgPr>
        <a:solidFill>
          <a:schemeClr val="accent3"/>
        </a:solidFill>
        <a:effectLst/>
      </p:bgPr>
    </p:bg>
    <p:spTree>
      <p:nvGrpSpPr>
        <p:cNvPr id="1" name="Shape 421"/>
        <p:cNvGrpSpPr/>
        <p:nvPr/>
      </p:nvGrpSpPr>
      <p:grpSpPr>
        <a:xfrm>
          <a:off x="0" y="0"/>
          <a:ext cx="0" cy="0"/>
          <a:chOff x="0" y="0"/>
          <a:chExt cx="0" cy="0"/>
        </a:xfrm>
      </p:grpSpPr>
      <p:sp>
        <p:nvSpPr>
          <p:cNvPr id="422" name="Google Shape;422;p78"/>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78"/>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4" name="Google Shape;424;p78"/>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5" name="Google Shape;425;p7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6" name="Google Shape;426;p78"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27" name="Google Shape;427;p78"/>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AGLASS Subhead | Title | Text | Image">
  <p:cSld name="SEAGLASS Subhead | Title | Text | Image">
    <p:bg>
      <p:bgPr>
        <a:solidFill>
          <a:schemeClr val="accent3"/>
        </a:solidFill>
        <a:effectLst/>
      </p:bgPr>
    </p:bg>
    <p:spTree>
      <p:nvGrpSpPr>
        <p:cNvPr id="1" name="Shape 428"/>
        <p:cNvGrpSpPr/>
        <p:nvPr/>
      </p:nvGrpSpPr>
      <p:grpSpPr>
        <a:xfrm>
          <a:off x="0" y="0"/>
          <a:ext cx="0" cy="0"/>
          <a:chOff x="0" y="0"/>
          <a:chExt cx="0" cy="0"/>
        </a:xfrm>
      </p:grpSpPr>
      <p:sp>
        <p:nvSpPr>
          <p:cNvPr id="429" name="Google Shape;429;p7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0" name="Google Shape;430;p79"/>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1" name="Google Shape;431;p79"/>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2" name="Google Shape;432;p79"/>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3" name="Google Shape;433;p7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34" name="Google Shape;434;p79"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AGLASS Subhead | Title | Text | HP Image">
  <p:cSld name="SEAGLASS Subhead | Title | Text | HP Image">
    <p:bg>
      <p:bgPr>
        <a:solidFill>
          <a:schemeClr val="accent3"/>
        </a:solidFill>
        <a:effectLst/>
      </p:bgPr>
    </p:bg>
    <p:spTree>
      <p:nvGrpSpPr>
        <p:cNvPr id="1" name="Shape 435"/>
        <p:cNvGrpSpPr/>
        <p:nvPr/>
      </p:nvGrpSpPr>
      <p:grpSpPr>
        <a:xfrm>
          <a:off x="0" y="0"/>
          <a:ext cx="0" cy="0"/>
          <a:chOff x="0" y="0"/>
          <a:chExt cx="0" cy="0"/>
        </a:xfrm>
      </p:grpSpPr>
      <p:sp>
        <p:nvSpPr>
          <p:cNvPr id="436" name="Google Shape;436;p80"/>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7" name="Google Shape;437;p80"/>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80"/>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9" name="Google Shape;439;p80"/>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0" name="Google Shape;440;p80"/>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1" name="Google Shape;441;p80"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AGLASS Subhead | Title">
  <p:cSld name="SEAGLASS Subhead | Title">
    <p:bg>
      <p:bgPr>
        <a:solidFill>
          <a:schemeClr val="accent3"/>
        </a:solidFill>
        <a:effectLst/>
      </p:bgPr>
    </p:bg>
    <p:spTree>
      <p:nvGrpSpPr>
        <p:cNvPr id="1" name="Shape 442"/>
        <p:cNvGrpSpPr/>
        <p:nvPr/>
      </p:nvGrpSpPr>
      <p:grpSpPr>
        <a:xfrm>
          <a:off x="0" y="0"/>
          <a:ext cx="0" cy="0"/>
          <a:chOff x="0" y="0"/>
          <a:chExt cx="0" cy="0"/>
        </a:xfrm>
      </p:grpSpPr>
      <p:sp>
        <p:nvSpPr>
          <p:cNvPr id="443" name="Google Shape;443;p8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4" name="Google Shape;444;p81"/>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5" name="Google Shape;445;p8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6" name="Google Shape;446;p81"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4475" y="-167"/>
            <a:ext cx="60945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sz="1400"/>
          </a:p>
        </p:txBody>
      </p:sp>
      <p:sp>
        <p:nvSpPr>
          <p:cNvPr id="37" name="Google Shape;37;p9"/>
          <p:cNvSpPr txBox="1">
            <a:spLocks noGrp="1"/>
          </p:cNvSpPr>
          <p:nvPr>
            <p:ph type="title"/>
          </p:nvPr>
        </p:nvSpPr>
        <p:spPr>
          <a:xfrm>
            <a:off x="353913" y="1644233"/>
            <a:ext cx="5392199" cy="19764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3913" y="3737433"/>
            <a:ext cx="5392199" cy="16467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2800"/>
              <a:buNone/>
              <a:defRPr sz="2801"/>
            </a:lvl1pPr>
            <a:lvl2pPr lvl="1" algn="ctr">
              <a:lnSpc>
                <a:spcPct val="100000"/>
              </a:lnSpc>
              <a:spcBef>
                <a:spcPts val="0"/>
              </a:spcBef>
              <a:spcAft>
                <a:spcPts val="0"/>
              </a:spcAft>
              <a:buSzPts val="2800"/>
              <a:buNone/>
              <a:defRPr sz="2801"/>
            </a:lvl2pPr>
            <a:lvl3pPr lvl="2" algn="ctr">
              <a:lnSpc>
                <a:spcPct val="100000"/>
              </a:lnSpc>
              <a:spcBef>
                <a:spcPts val="0"/>
              </a:spcBef>
              <a:spcAft>
                <a:spcPts val="0"/>
              </a:spcAft>
              <a:buSzPts val="2800"/>
              <a:buNone/>
              <a:defRPr sz="2801"/>
            </a:lvl3pPr>
            <a:lvl4pPr lvl="3" algn="ctr">
              <a:lnSpc>
                <a:spcPct val="100000"/>
              </a:lnSpc>
              <a:spcBef>
                <a:spcPts val="0"/>
              </a:spcBef>
              <a:spcAft>
                <a:spcPts val="0"/>
              </a:spcAft>
              <a:buSzPts val="2800"/>
              <a:buNone/>
              <a:defRPr sz="2801"/>
            </a:lvl4pPr>
            <a:lvl5pPr lvl="4" algn="ctr">
              <a:lnSpc>
                <a:spcPct val="100000"/>
              </a:lnSpc>
              <a:spcBef>
                <a:spcPts val="0"/>
              </a:spcBef>
              <a:spcAft>
                <a:spcPts val="0"/>
              </a:spcAft>
              <a:buSzPts val="2800"/>
              <a:buNone/>
              <a:defRPr sz="2801"/>
            </a:lvl5pPr>
            <a:lvl6pPr lvl="5" algn="ctr">
              <a:lnSpc>
                <a:spcPct val="100000"/>
              </a:lnSpc>
              <a:spcBef>
                <a:spcPts val="0"/>
              </a:spcBef>
              <a:spcAft>
                <a:spcPts val="0"/>
              </a:spcAft>
              <a:buSzPts val="2800"/>
              <a:buNone/>
              <a:defRPr sz="2801"/>
            </a:lvl6pPr>
            <a:lvl7pPr lvl="6" algn="ctr">
              <a:lnSpc>
                <a:spcPct val="100000"/>
              </a:lnSpc>
              <a:spcBef>
                <a:spcPts val="0"/>
              </a:spcBef>
              <a:spcAft>
                <a:spcPts val="0"/>
              </a:spcAft>
              <a:buSzPts val="2800"/>
              <a:buNone/>
              <a:defRPr sz="2801"/>
            </a:lvl7pPr>
            <a:lvl8pPr lvl="7" algn="ctr">
              <a:lnSpc>
                <a:spcPct val="100000"/>
              </a:lnSpc>
              <a:spcBef>
                <a:spcPts val="0"/>
              </a:spcBef>
              <a:spcAft>
                <a:spcPts val="0"/>
              </a:spcAft>
              <a:buSzPts val="2800"/>
              <a:buNone/>
              <a:defRPr sz="2801"/>
            </a:lvl8pPr>
            <a:lvl9pPr lvl="8" algn="ctr">
              <a:lnSpc>
                <a:spcPct val="100000"/>
              </a:lnSpc>
              <a:spcBef>
                <a:spcPts val="0"/>
              </a:spcBef>
              <a:spcAft>
                <a:spcPts val="0"/>
              </a:spcAft>
              <a:buSzPts val="2800"/>
              <a:buNone/>
              <a:defRPr sz="2801"/>
            </a:lvl9pPr>
          </a:lstStyle>
          <a:p>
            <a:endParaRPr/>
          </a:p>
        </p:txBody>
      </p:sp>
      <p:sp>
        <p:nvSpPr>
          <p:cNvPr id="39" name="Google Shape;39;p9"/>
          <p:cNvSpPr txBox="1">
            <a:spLocks noGrp="1"/>
          </p:cNvSpPr>
          <p:nvPr>
            <p:ph type="body" idx="2"/>
          </p:nvPr>
        </p:nvSpPr>
        <p:spPr>
          <a:xfrm>
            <a:off x="6584351" y="965433"/>
            <a:ext cx="5114700" cy="4926900"/>
          </a:xfrm>
          <a:prstGeom prst="rect">
            <a:avLst/>
          </a:prstGeom>
        </p:spPr>
        <p:txBody>
          <a:bodyPr spcFirstLastPara="1" wrap="square" lIns="121875" tIns="121875" rIns="121875" bIns="121875" anchor="ctr"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40" name="Google Shape;40;p9"/>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AGLASS 1Col Title | Subhead | Text">
  <p:cSld name="SEAGLASS 1Col Title | Subhead | Text">
    <p:bg>
      <p:bgPr>
        <a:solidFill>
          <a:schemeClr val="accent3"/>
        </a:solidFill>
        <a:effectLst/>
      </p:bgPr>
    </p:bg>
    <p:spTree>
      <p:nvGrpSpPr>
        <p:cNvPr id="1" name="Shape 447"/>
        <p:cNvGrpSpPr/>
        <p:nvPr/>
      </p:nvGrpSpPr>
      <p:grpSpPr>
        <a:xfrm>
          <a:off x="0" y="0"/>
          <a:ext cx="0" cy="0"/>
          <a:chOff x="0" y="0"/>
          <a:chExt cx="0" cy="0"/>
        </a:xfrm>
      </p:grpSpPr>
      <p:sp>
        <p:nvSpPr>
          <p:cNvPr id="448" name="Google Shape;448;p82"/>
          <p:cNvSpPr txBox="1">
            <a:spLocks noGrp="1"/>
          </p:cNvSpPr>
          <p:nvPr>
            <p:ph type="title"/>
          </p:nvPr>
        </p:nvSpPr>
        <p:spPr>
          <a:xfrm>
            <a:off x="455618" y="4761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9" name="Google Shape;449;p8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0" name="Google Shape;450;p82"/>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1" name="Google Shape;451;p8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2" name="Google Shape;452;p8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AGLASS 2Col Title | Subhead | Text">
  <p:cSld name="SEAGLASS 2Col Title | Subhead | Text">
    <p:bg>
      <p:bgPr>
        <a:solidFill>
          <a:schemeClr val="accent3"/>
        </a:solidFill>
        <a:effectLst/>
      </p:bgPr>
    </p:bg>
    <p:spTree>
      <p:nvGrpSpPr>
        <p:cNvPr id="1" name="Shape 453"/>
        <p:cNvGrpSpPr/>
        <p:nvPr/>
      </p:nvGrpSpPr>
      <p:grpSpPr>
        <a:xfrm>
          <a:off x="0" y="0"/>
          <a:ext cx="0" cy="0"/>
          <a:chOff x="0" y="0"/>
          <a:chExt cx="0" cy="0"/>
        </a:xfrm>
      </p:grpSpPr>
      <p:sp>
        <p:nvSpPr>
          <p:cNvPr id="454" name="Google Shape;454;p83"/>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8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6" name="Google Shape;456;p83"/>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7" name="Google Shape;457;p8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8" name="Google Shape;458;p8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59" name="Google Shape;459;p83"/>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AGLASS 1Col Title | Subhead | Text | Image">
  <p:cSld name="SEAGLASS 1Col Title | Subhead | Text | Image">
    <p:bg>
      <p:bgPr>
        <a:solidFill>
          <a:schemeClr val="accent3"/>
        </a:solidFill>
        <a:effectLst/>
      </p:bgPr>
    </p:bg>
    <p:spTree>
      <p:nvGrpSpPr>
        <p:cNvPr id="1" name="Shape 460"/>
        <p:cNvGrpSpPr/>
        <p:nvPr/>
      </p:nvGrpSpPr>
      <p:grpSpPr>
        <a:xfrm>
          <a:off x="0" y="0"/>
          <a:ext cx="0" cy="0"/>
          <a:chOff x="0" y="0"/>
          <a:chExt cx="0" cy="0"/>
        </a:xfrm>
      </p:grpSpPr>
      <p:sp>
        <p:nvSpPr>
          <p:cNvPr id="461" name="Google Shape;461;p84"/>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2" name="Google Shape;462;p84"/>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3" name="Google Shape;463;p8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4" name="Google Shape;464;p8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5" name="Google Shape;465;p84"/>
          <p:cNvSpPr>
            <a:spLocks noGrp="1"/>
          </p:cNvSpPr>
          <p:nvPr>
            <p:ph type="pic" idx="4"/>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66" name="Google Shape;466;p8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AGLASS Title | Subhead | Text | HP Image">
  <p:cSld name="SEAGLASS Title | Subhead | Text | HP Image">
    <p:bg>
      <p:bgPr>
        <a:solidFill>
          <a:schemeClr val="accent3"/>
        </a:solidFill>
        <a:effectLst/>
      </p:bgPr>
    </p:bg>
    <p:spTree>
      <p:nvGrpSpPr>
        <p:cNvPr id="1" name="Shape 467"/>
        <p:cNvGrpSpPr/>
        <p:nvPr/>
      </p:nvGrpSpPr>
      <p:grpSpPr>
        <a:xfrm>
          <a:off x="0" y="0"/>
          <a:ext cx="0" cy="0"/>
          <a:chOff x="0" y="0"/>
          <a:chExt cx="0" cy="0"/>
        </a:xfrm>
      </p:grpSpPr>
      <p:sp>
        <p:nvSpPr>
          <p:cNvPr id="468" name="Google Shape;468;p8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69" name="Google Shape;469;p85"/>
          <p:cNvSpPr txBox="1">
            <a:spLocks noGrp="1"/>
          </p:cNvSpPr>
          <p:nvPr>
            <p:ph type="title"/>
          </p:nvPr>
        </p:nvSpPr>
        <p:spPr>
          <a:xfrm>
            <a:off x="455618" y="488198"/>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8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1" name="Google Shape;471;p85"/>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2" name="Google Shape;472;p85"/>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3" name="Google Shape;473;p8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AGLASS Title | Subhead">
  <p:cSld name="SEAGLASS Title | Subhead">
    <p:bg>
      <p:bgPr>
        <a:solidFill>
          <a:schemeClr val="accent3"/>
        </a:solidFill>
        <a:effectLst/>
      </p:bgPr>
    </p:bg>
    <p:spTree>
      <p:nvGrpSpPr>
        <p:cNvPr id="1" name="Shape 474"/>
        <p:cNvGrpSpPr/>
        <p:nvPr/>
      </p:nvGrpSpPr>
      <p:grpSpPr>
        <a:xfrm>
          <a:off x="0" y="0"/>
          <a:ext cx="0" cy="0"/>
          <a:chOff x="0" y="0"/>
          <a:chExt cx="0" cy="0"/>
        </a:xfrm>
      </p:grpSpPr>
      <p:sp>
        <p:nvSpPr>
          <p:cNvPr id="475" name="Google Shape;475;p86"/>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86"/>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7" name="Google Shape;477;p8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8" name="Google Shape;478;p8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AGLASS Blank">
  <p:cSld name="SEAGLASS Blank">
    <p:bg>
      <p:bgPr>
        <a:solidFill>
          <a:schemeClr val="accent3"/>
        </a:solidFill>
        <a:effectLst/>
      </p:bgPr>
    </p:bg>
    <p:spTree>
      <p:nvGrpSpPr>
        <p:cNvPr id="1" name="Shape 479"/>
        <p:cNvGrpSpPr/>
        <p:nvPr/>
      </p:nvGrpSpPr>
      <p:grpSpPr>
        <a:xfrm>
          <a:off x="0" y="0"/>
          <a:ext cx="0" cy="0"/>
          <a:chOff x="0" y="0"/>
          <a:chExt cx="0" cy="0"/>
        </a:xfrm>
      </p:grpSpPr>
      <p:sp>
        <p:nvSpPr>
          <p:cNvPr id="480" name="Google Shape;480;p87"/>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81" name="Google Shape;481;p8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491"/>
        <p:cNvGrpSpPr/>
        <p:nvPr/>
      </p:nvGrpSpPr>
      <p:grpSpPr>
        <a:xfrm>
          <a:off x="0" y="0"/>
          <a:ext cx="0" cy="0"/>
          <a:chOff x="0" y="0"/>
          <a:chExt cx="0" cy="0"/>
        </a:xfrm>
      </p:grpSpPr>
      <p:sp>
        <p:nvSpPr>
          <p:cNvPr id="492" name="Google Shape;492;p90"/>
          <p:cNvSpPr/>
          <p:nvPr/>
        </p:nvSpPr>
        <p:spPr>
          <a:xfrm>
            <a:off x="0" y="0"/>
            <a:ext cx="12189000" cy="6858000"/>
          </a:xfrm>
          <a:prstGeom prst="rect">
            <a:avLst/>
          </a:prstGeom>
          <a:gradFill>
            <a:gsLst>
              <a:gs pos="0">
                <a:schemeClr val="accent1"/>
              </a:gs>
              <a:gs pos="57000">
                <a:srgbClr val="9299F4"/>
              </a:gs>
              <a:gs pos="100000">
                <a:schemeClr val="lt2"/>
              </a:gs>
            </a:gsLst>
            <a:lin ang="18599929"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493" name="Google Shape;493;p90"/>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94" name="Google Shape;494;p90"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495" name="Google Shape;495;p90"/>
          <p:cNvSpPr txBox="1">
            <a:spLocks noGrp="1"/>
          </p:cNvSpPr>
          <p:nvPr>
            <p:ph type="title"/>
          </p:nvPr>
        </p:nvSpPr>
        <p:spPr>
          <a:xfrm>
            <a:off x="455625" y="2931050"/>
            <a:ext cx="5304000" cy="32013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496" name="Google Shape;496;p90"/>
          <p:cNvSpPr txBox="1">
            <a:spLocks noGrp="1"/>
          </p:cNvSpPr>
          <p:nvPr>
            <p:ph type="subTitle" idx="1"/>
          </p:nvPr>
        </p:nvSpPr>
        <p:spPr>
          <a:xfrm>
            <a:off x="3634834" y="457200"/>
            <a:ext cx="2116199"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497" name="Google Shape;497;p90"/>
          <p:cNvSpPr txBox="1">
            <a:spLocks noGrp="1"/>
          </p:cNvSpPr>
          <p:nvPr>
            <p:ph type="subTitle" idx="3"/>
          </p:nvPr>
        </p:nvSpPr>
        <p:spPr>
          <a:xfrm>
            <a:off x="455625" y="617220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498" name="Google Shape;498;p90"/>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499"/>
        <p:cNvGrpSpPr/>
        <p:nvPr/>
      </p:nvGrpSpPr>
      <p:grpSpPr>
        <a:xfrm>
          <a:off x="0" y="0"/>
          <a:ext cx="0" cy="0"/>
          <a:chOff x="0" y="0"/>
          <a:chExt cx="0" cy="0"/>
        </a:xfrm>
      </p:grpSpPr>
      <p:pic>
        <p:nvPicPr>
          <p:cNvPr id="500" name="Google Shape;500;p91"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501" name="Google Shape;501;p91"/>
          <p:cNvSpPr txBox="1">
            <a:spLocks noGrp="1"/>
          </p:cNvSpPr>
          <p:nvPr>
            <p:ph type="subTitle" idx="1"/>
          </p:nvPr>
        </p:nvSpPr>
        <p:spPr>
          <a:xfrm>
            <a:off x="3634820" y="457200"/>
            <a:ext cx="3330301"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502" name="Google Shape;502;p91"/>
          <p:cNvSpPr txBox="1">
            <a:spLocks noGrp="1"/>
          </p:cNvSpPr>
          <p:nvPr>
            <p:ph type="title"/>
          </p:nvPr>
        </p:nvSpPr>
        <p:spPr>
          <a:xfrm>
            <a:off x="455626" y="1593900"/>
            <a:ext cx="11277600" cy="4806900"/>
          </a:xfrm>
          <a:prstGeom prst="rect">
            <a:avLst/>
          </a:prstGeom>
        </p:spPr>
        <p:txBody>
          <a:bodyPr spcFirstLastPara="1" wrap="square" lIns="0" tIns="0" rIns="0" bIns="0" anchor="ctr" anchorCtr="0">
            <a:noAutofit/>
          </a:bodyPr>
          <a:lstStyle>
            <a:lvl1pPr lvl="0" rtl="0">
              <a:lnSpc>
                <a:spcPct val="70000"/>
              </a:lnSpc>
              <a:spcBef>
                <a:spcPts val="0"/>
              </a:spcBef>
              <a:spcAft>
                <a:spcPts val="0"/>
              </a:spcAft>
              <a:buClr>
                <a:schemeClr val="lt1"/>
              </a:buClr>
              <a:buSzPts val="12500"/>
              <a:buFont typeface="Roboto"/>
              <a:buNone/>
              <a:defRPr sz="12501">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503" name="Google Shape;503;p91"/>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504"/>
        <p:cNvGrpSpPr/>
        <p:nvPr/>
      </p:nvGrpSpPr>
      <p:grpSpPr>
        <a:xfrm>
          <a:off x="0" y="0"/>
          <a:ext cx="0" cy="0"/>
          <a:chOff x="0" y="0"/>
          <a:chExt cx="0" cy="0"/>
        </a:xfrm>
      </p:grpSpPr>
      <p:sp>
        <p:nvSpPr>
          <p:cNvPr id="505" name="Google Shape;505;p92"/>
          <p:cNvSpPr txBox="1">
            <a:spLocks noGrp="1"/>
          </p:cNvSpPr>
          <p:nvPr>
            <p:ph type="title"/>
          </p:nvPr>
        </p:nvSpPr>
        <p:spPr>
          <a:xfrm>
            <a:off x="455617" y="2364060"/>
            <a:ext cx="8915400" cy="40332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6" name="Google Shape;506;p92" descr="A close up of a logo&#10;&#10;Description automatically generated"/>
          <p:cNvPicPr preferRelativeResize="0"/>
          <p:nvPr/>
        </p:nvPicPr>
        <p:blipFill rotWithShape="1">
          <a:blip r:embed="rId2">
            <a:alphaModFix/>
          </a:blip>
          <a:srcRect/>
          <a:stretch/>
        </p:blipFill>
        <p:spPr>
          <a:xfrm>
            <a:off x="3231420" y="18820"/>
            <a:ext cx="8501825" cy="6858002"/>
          </a:xfrm>
          <a:prstGeom prst="rect">
            <a:avLst/>
          </a:prstGeom>
          <a:noFill/>
          <a:ln>
            <a:noFill/>
          </a:ln>
        </p:spPr>
      </p:pic>
      <p:pic>
        <p:nvPicPr>
          <p:cNvPr id="507" name="Google Shape;507;p92" descr="A picture containing drawing&#10;&#10;Description automatically generated"/>
          <p:cNvPicPr preferRelativeResize="0"/>
          <p:nvPr/>
        </p:nvPicPr>
        <p:blipFill rotWithShape="1">
          <a:blip r:embed="rId3">
            <a:alphaModFix/>
          </a:blip>
          <a:srcRect/>
          <a:stretch/>
        </p:blipFill>
        <p:spPr>
          <a:xfrm>
            <a:off x="455618" y="457200"/>
            <a:ext cx="1222238" cy="914400"/>
          </a:xfrm>
          <a:prstGeom prst="rect">
            <a:avLst/>
          </a:prstGeom>
          <a:noFill/>
          <a:ln>
            <a:noFill/>
          </a:ln>
        </p:spPr>
      </p:pic>
      <p:sp>
        <p:nvSpPr>
          <p:cNvPr id="508" name="Google Shape;508;p92"/>
          <p:cNvSpPr txBox="1">
            <a:spLocks noGrp="1"/>
          </p:cNvSpPr>
          <p:nvPr>
            <p:ph type="subTitle" idx="1"/>
          </p:nvPr>
        </p:nvSpPr>
        <p:spPr>
          <a:xfrm>
            <a:off x="9617152" y="3127275"/>
            <a:ext cx="2116199" cy="6411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09" name="Google Shape;509;p92"/>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515"/>
        <p:cNvGrpSpPr/>
        <p:nvPr/>
      </p:nvGrpSpPr>
      <p:grpSpPr>
        <a:xfrm>
          <a:off x="0" y="0"/>
          <a:ext cx="0" cy="0"/>
          <a:chOff x="0" y="0"/>
          <a:chExt cx="0" cy="0"/>
        </a:xfrm>
      </p:grpSpPr>
      <p:sp>
        <p:nvSpPr>
          <p:cNvPr id="516" name="Google Shape;516;p94"/>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17" name="Google Shape;517;p94"/>
          <p:cNvSpPr txBox="1">
            <a:spLocks noGrp="1"/>
          </p:cNvSpPr>
          <p:nvPr>
            <p:ph type="title"/>
          </p:nvPr>
        </p:nvSpPr>
        <p:spPr>
          <a:xfrm>
            <a:off x="737673" y="2570700"/>
            <a:ext cx="10995600" cy="3021900"/>
          </a:xfrm>
          <a:prstGeom prst="rect">
            <a:avLst/>
          </a:prstGeom>
          <a:noFill/>
          <a:ln>
            <a:noFill/>
          </a:ln>
        </p:spPr>
        <p:txBody>
          <a:bodyPr spcFirstLastPara="1" wrap="square" lIns="0" tIns="0" rIns="0" bIns="0" anchor="b" anchorCtr="0">
            <a:noAutofit/>
          </a:bodyPr>
          <a:lstStyle>
            <a:lvl1pPr lvl="0" algn="r" rtl="0">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18" name="Google Shape;518;p94" descr="A picture containing drawing&#10;&#10;Description automatically generated"/>
          <p:cNvPicPr preferRelativeResize="0"/>
          <p:nvPr/>
        </p:nvPicPr>
        <p:blipFill rotWithShape="1">
          <a:blip r:embed="rId2">
            <a:alphaModFix/>
          </a:blip>
          <a:srcRect b="31356"/>
          <a:stretch/>
        </p:blipFill>
        <p:spPr>
          <a:xfrm>
            <a:off x="455617" y="457200"/>
            <a:ext cx="1222255" cy="627682"/>
          </a:xfrm>
          <a:prstGeom prst="rect">
            <a:avLst/>
          </a:prstGeom>
          <a:noFill/>
          <a:ln>
            <a:noFill/>
          </a:ln>
        </p:spPr>
      </p:pic>
      <p:sp>
        <p:nvSpPr>
          <p:cNvPr id="519" name="Google Shape;519;p94"/>
          <p:cNvSpPr txBox="1">
            <a:spLocks noGrp="1"/>
          </p:cNvSpPr>
          <p:nvPr>
            <p:ph type="subTitle" idx="1"/>
          </p:nvPr>
        </p:nvSpPr>
        <p:spPr>
          <a:xfrm>
            <a:off x="455625" y="588595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520" name="Google Shape;520;p94"/>
          <p:cNvSpPr txBox="1">
            <a:spLocks noGrp="1"/>
          </p:cNvSpPr>
          <p:nvPr>
            <p:ph type="subTitle" idx="3"/>
          </p:nvPr>
        </p:nvSpPr>
        <p:spPr>
          <a:xfrm>
            <a:off x="9617152" y="5988300"/>
            <a:ext cx="2116199" cy="641100"/>
          </a:xfrm>
          <a:prstGeom prst="rect">
            <a:avLst/>
          </a:prstGeom>
        </p:spPr>
        <p:txBody>
          <a:bodyPr spcFirstLastPara="1" wrap="square" lIns="0" tIns="0" rIns="0" bIns="0"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21" name="Google Shape;521;p94"/>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496" y="5640767"/>
            <a:ext cx="7996500" cy="806700"/>
          </a:xfrm>
          <a:prstGeom prst="rect">
            <a:avLst/>
          </a:prstGeom>
        </p:spPr>
        <p:txBody>
          <a:bodyPr spcFirstLastPara="1" wrap="square" lIns="121875" tIns="121875" rIns="121875" bIns="121875" anchor="ctr" anchorCtr="0">
            <a:noAutofit/>
          </a:bodyPr>
          <a:lstStyle>
            <a:lvl1pPr marL="457207" lvl="0" indent="-228604">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522"/>
        <p:cNvGrpSpPr/>
        <p:nvPr/>
      </p:nvGrpSpPr>
      <p:grpSpPr>
        <a:xfrm>
          <a:off x="0" y="0"/>
          <a:ext cx="0" cy="0"/>
          <a:chOff x="0" y="0"/>
          <a:chExt cx="0" cy="0"/>
        </a:xfrm>
      </p:grpSpPr>
      <p:sp>
        <p:nvSpPr>
          <p:cNvPr id="523" name="Google Shape;523;p95"/>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24" name="Google Shape;524;p95"/>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5" name="Google Shape;525;p9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26" name="Google Shape;526;p9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27" name="Google Shape;527;p9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528"/>
        <p:cNvGrpSpPr/>
        <p:nvPr/>
      </p:nvGrpSpPr>
      <p:grpSpPr>
        <a:xfrm>
          <a:off x="0" y="0"/>
          <a:ext cx="0" cy="0"/>
          <a:chOff x="0" y="0"/>
          <a:chExt cx="0" cy="0"/>
        </a:xfrm>
      </p:grpSpPr>
      <p:pic>
        <p:nvPicPr>
          <p:cNvPr id="529" name="Google Shape;529;p96" descr="A close up of a logo&#10;&#10;Description automatically generated"/>
          <p:cNvPicPr preferRelativeResize="0"/>
          <p:nvPr/>
        </p:nvPicPr>
        <p:blipFill rotWithShape="1">
          <a:blip r:embed="rId2">
            <a:alphaModFix/>
          </a:blip>
          <a:srcRect l="954" t="1279" r="629" b="275"/>
          <a:stretch/>
        </p:blipFill>
        <p:spPr>
          <a:xfrm>
            <a:off x="0" y="0"/>
            <a:ext cx="12188822" cy="6858000"/>
          </a:xfrm>
          <a:prstGeom prst="rect">
            <a:avLst/>
          </a:prstGeom>
          <a:noFill/>
          <a:ln>
            <a:noFill/>
          </a:ln>
        </p:spPr>
      </p:pic>
      <p:sp>
        <p:nvSpPr>
          <p:cNvPr id="530" name="Google Shape;530;p96"/>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1" name="Google Shape;531;p9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32" name="Google Shape;532;p96"/>
          <p:cNvPicPr preferRelativeResize="0"/>
          <p:nvPr/>
        </p:nvPicPr>
        <p:blipFill>
          <a:blip r:embed="rId3">
            <a:alphaModFix/>
          </a:blip>
          <a:stretch>
            <a:fillRect/>
          </a:stretch>
        </p:blipFill>
        <p:spPr>
          <a:xfrm>
            <a:off x="455626" y="6267555"/>
            <a:ext cx="685801" cy="352697"/>
          </a:xfrm>
          <a:prstGeom prst="rect">
            <a:avLst/>
          </a:prstGeom>
          <a:noFill/>
          <a:ln>
            <a:noFill/>
          </a:ln>
        </p:spPr>
      </p:pic>
      <p:sp>
        <p:nvSpPr>
          <p:cNvPr id="533" name="Google Shape;533;p9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534"/>
        <p:cNvGrpSpPr/>
        <p:nvPr/>
      </p:nvGrpSpPr>
      <p:grpSpPr>
        <a:xfrm>
          <a:off x="0" y="0"/>
          <a:ext cx="0" cy="0"/>
          <a:chOff x="0" y="0"/>
          <a:chExt cx="0" cy="0"/>
        </a:xfrm>
      </p:grpSpPr>
      <p:sp>
        <p:nvSpPr>
          <p:cNvPr id="535" name="Google Shape;535;p97"/>
          <p:cNvSpPr/>
          <p:nvPr/>
        </p:nvSpPr>
        <p:spPr>
          <a:xfrm>
            <a:off x="0" y="0"/>
            <a:ext cx="12189000" cy="6858000"/>
          </a:xfrm>
          <a:prstGeom prst="rect">
            <a:avLst/>
          </a:prstGeom>
          <a:gradFill>
            <a:gsLst>
              <a:gs pos="0">
                <a:schemeClr val="accent1"/>
              </a:gs>
              <a:gs pos="63000">
                <a:srgbClr val="9299F4"/>
              </a:gs>
              <a:gs pos="100000">
                <a:schemeClr val="lt2"/>
              </a:gs>
            </a:gsLst>
            <a:lin ang="13800146"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536" name="Google Shape;536;p97"/>
          <p:cNvSpPr txBox="1">
            <a:spLocks noGrp="1"/>
          </p:cNvSpPr>
          <p:nvPr>
            <p:ph type="title"/>
          </p:nvPr>
        </p:nvSpPr>
        <p:spPr>
          <a:xfrm>
            <a:off x="455617" y="460683"/>
            <a:ext cx="8915400" cy="4869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7" name="Google Shape;537;p9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fld id="{00000000-1234-1234-1234-123412341234}" type="slidenum">
              <a:rPr lang="en" smtClean="0"/>
              <a:pPr/>
              <a:t>‹#›</a:t>
            </a:fld>
            <a:endParaRPr lang="en"/>
          </a:p>
        </p:txBody>
      </p:sp>
      <p:pic>
        <p:nvPicPr>
          <p:cNvPr id="538" name="Google Shape;538;p97"/>
          <p:cNvPicPr preferRelativeResize="0"/>
          <p:nvPr/>
        </p:nvPicPr>
        <p:blipFill>
          <a:blip r:embed="rId2">
            <a:alphaModFix/>
          </a:blip>
          <a:stretch>
            <a:fillRect/>
          </a:stretch>
        </p:blipFill>
        <p:spPr>
          <a:xfrm>
            <a:off x="455626" y="6267555"/>
            <a:ext cx="685801" cy="352697"/>
          </a:xfrm>
          <a:prstGeom prst="rect">
            <a:avLst/>
          </a:prstGeom>
          <a:noFill/>
          <a:ln>
            <a:noFill/>
          </a:ln>
        </p:spPr>
      </p:pic>
      <p:sp>
        <p:nvSpPr>
          <p:cNvPr id="539" name="Google Shape;539;p9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540"/>
        <p:cNvGrpSpPr/>
        <p:nvPr/>
      </p:nvGrpSpPr>
      <p:grpSpPr>
        <a:xfrm>
          <a:off x="0" y="0"/>
          <a:ext cx="0" cy="0"/>
          <a:chOff x="0" y="0"/>
          <a:chExt cx="0" cy="0"/>
        </a:xfrm>
      </p:grpSpPr>
      <p:sp>
        <p:nvSpPr>
          <p:cNvPr id="541" name="Google Shape;541;p9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98"/>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3" name="Google Shape;543;p9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45" name="Google Shape;545;p9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endParaRPr sz="1000" dirty="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extLst>
    <p:ext uri="{DCECCB84-F9BA-43D5-87BE-67443E8EF086}">
      <p15:sldGuideLst xmlns:p15="http://schemas.microsoft.com/office/powerpoint/2012/main">
        <p15:guide id="1" orient="horz" pos="1872" userDrawn="1">
          <p15:clr>
            <a:srgbClr val="FA7B17"/>
          </p15:clr>
        </p15:guide>
        <p15:guide id="2" pos="5615" userDrawn="1">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546"/>
        <p:cNvGrpSpPr/>
        <p:nvPr/>
      </p:nvGrpSpPr>
      <p:grpSpPr>
        <a:xfrm>
          <a:off x="0" y="0"/>
          <a:ext cx="0" cy="0"/>
          <a:chOff x="0" y="0"/>
          <a:chExt cx="0" cy="0"/>
        </a:xfrm>
      </p:grpSpPr>
      <p:sp>
        <p:nvSpPr>
          <p:cNvPr id="547" name="Google Shape;547;p99"/>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8" name="Google Shape;548;p9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9" name="Google Shape;549;p9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50" name="Google Shape;550;p9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51" name="Google Shape;551;p9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2" name="Google Shape;552;p9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553"/>
        <p:cNvGrpSpPr/>
        <p:nvPr/>
      </p:nvGrpSpPr>
      <p:grpSpPr>
        <a:xfrm>
          <a:off x="0" y="0"/>
          <a:ext cx="0" cy="0"/>
          <a:chOff x="0" y="0"/>
          <a:chExt cx="0" cy="0"/>
        </a:xfrm>
      </p:grpSpPr>
      <p:sp>
        <p:nvSpPr>
          <p:cNvPr id="554" name="Google Shape;554;p10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5" name="Google Shape;555;p10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56" name="Google Shape;556;p10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57" name="Google Shape;557;p100"/>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58" name="Google Shape;558;p10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9" name="Google Shape;559;p10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560"/>
        <p:cNvGrpSpPr/>
        <p:nvPr/>
      </p:nvGrpSpPr>
      <p:grpSpPr>
        <a:xfrm>
          <a:off x="0" y="0"/>
          <a:ext cx="0" cy="0"/>
          <a:chOff x="0" y="0"/>
          <a:chExt cx="0" cy="0"/>
        </a:xfrm>
      </p:grpSpPr>
      <p:sp>
        <p:nvSpPr>
          <p:cNvPr id="561" name="Google Shape;561;p10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62" name="Google Shape;562;p10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01"/>
          <p:cNvSpPr txBox="1">
            <a:spLocks noGrp="1"/>
          </p:cNvSpPr>
          <p:nvPr>
            <p:ph type="body" idx="1"/>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64" name="Google Shape;564;p10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65" name="Google Shape;565;p10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66" name="Google Shape;566;p10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572"/>
        <p:cNvGrpSpPr/>
        <p:nvPr/>
      </p:nvGrpSpPr>
      <p:grpSpPr>
        <a:xfrm>
          <a:off x="0" y="0"/>
          <a:ext cx="0" cy="0"/>
          <a:chOff x="0" y="0"/>
          <a:chExt cx="0" cy="0"/>
        </a:xfrm>
      </p:grpSpPr>
      <p:sp>
        <p:nvSpPr>
          <p:cNvPr id="573" name="Google Shape;573;p10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0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75" name="Google Shape;575;p10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76" name="Google Shape;576;p10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77" name="Google Shape;577;p10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78" name="Google Shape;578;p10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579"/>
        <p:cNvGrpSpPr/>
        <p:nvPr/>
      </p:nvGrpSpPr>
      <p:grpSpPr>
        <a:xfrm>
          <a:off x="0" y="0"/>
          <a:ext cx="0" cy="0"/>
          <a:chOff x="0" y="0"/>
          <a:chExt cx="0" cy="0"/>
        </a:xfrm>
      </p:grpSpPr>
      <p:sp>
        <p:nvSpPr>
          <p:cNvPr id="580" name="Google Shape;580;p104"/>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1" name="Google Shape;581;p10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82" name="Google Shape;582;p104"/>
          <p:cNvSpPr txBox="1">
            <a:spLocks noGrp="1"/>
          </p:cNvSpPr>
          <p:nvPr>
            <p:ph type="body" idx="2"/>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3" name="Google Shape;583;p104"/>
          <p:cNvSpPr txBox="1">
            <a:spLocks noGrp="1"/>
          </p:cNvSpPr>
          <p:nvPr>
            <p:ph type="body" idx="3"/>
          </p:nvPr>
        </p:nvSpPr>
        <p:spPr>
          <a:xfrm>
            <a:off x="62954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4" name="Google Shape;584;p10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85" name="Google Shape;585;p10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86" name="Google Shape;586;p10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587"/>
        <p:cNvGrpSpPr/>
        <p:nvPr/>
      </p:nvGrpSpPr>
      <p:grpSpPr>
        <a:xfrm>
          <a:off x="0" y="0"/>
          <a:ext cx="0" cy="0"/>
          <a:chOff x="0" y="0"/>
          <a:chExt cx="0" cy="0"/>
        </a:xfrm>
      </p:grpSpPr>
      <p:sp>
        <p:nvSpPr>
          <p:cNvPr id="588" name="Google Shape;588;p10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9" name="Google Shape;589;p10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0" name="Google Shape;590;p10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1" name="Google Shape;591;p105"/>
          <p:cNvSpPr txBox="1">
            <a:spLocks noGrp="1"/>
          </p:cNvSpPr>
          <p:nvPr>
            <p:ph type="body" idx="3"/>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92" name="Google Shape;592;p10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93" name="Google Shape;593;p10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94" name="Google Shape;594;p10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theme" Target="../theme/theme3.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496" y="593367"/>
            <a:ext cx="11358000" cy="763500"/>
          </a:xfrm>
          <a:prstGeom prst="rect">
            <a:avLst/>
          </a:prstGeom>
          <a:noFill/>
          <a:ln>
            <a:noFill/>
          </a:ln>
        </p:spPr>
        <p:txBody>
          <a:bodyPr spcFirstLastPara="1" wrap="square" lIns="121875" tIns="121875" rIns="121875" bIns="121875"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496" y="1536633"/>
            <a:ext cx="11358000" cy="4555200"/>
          </a:xfrm>
          <a:prstGeom prst="rect">
            <a:avLst/>
          </a:prstGeom>
          <a:noFill/>
          <a:ln>
            <a:noFill/>
          </a:ln>
        </p:spPr>
        <p:txBody>
          <a:bodyPr spcFirstLastPara="1" wrap="square" lIns="121875" tIns="121875" rIns="121875" bIns="121875"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3784" y="6217622"/>
            <a:ext cx="731400" cy="524700"/>
          </a:xfrm>
          <a:prstGeom prst="rect">
            <a:avLst/>
          </a:prstGeom>
          <a:noFill/>
          <a:ln>
            <a:noFill/>
          </a:ln>
        </p:spPr>
        <p:txBody>
          <a:bodyPr spcFirstLastPara="1" wrap="square" lIns="121875" tIns="121875" rIns="121875" bIns="121875"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6" y="1810776"/>
            <a:ext cx="8915492" cy="4132824"/>
          </a:xfrm>
          <a:prstGeom prst="rect">
            <a:avLst/>
          </a:prstGeom>
          <a:noFill/>
          <a:ln>
            <a:noFill/>
          </a:ln>
        </p:spPr>
        <p:txBody>
          <a:bodyPr spcFirstLastPara="1" wrap="square" lIns="0" tIns="0" rIns="0" bIns="0" anchor="t" anchorCtr="0">
            <a:noAutofit/>
          </a:bodyPr>
          <a:lstStyle>
            <a:lvl1pPr marL="457200" marR="0" lvl="0" indent="-228600" algn="l" rtl="0">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Lst>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8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84" name="Google Shape;484;p88"/>
          <p:cNvSpPr txBox="1">
            <a:spLocks noGrp="1"/>
          </p:cNvSpPr>
          <p:nvPr>
            <p:ph type="body" idx="1"/>
          </p:nvPr>
        </p:nvSpPr>
        <p:spPr>
          <a:xfrm>
            <a:off x="457205" y="1810776"/>
            <a:ext cx="8915400" cy="41328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85" name="Google Shape;485;p88"/>
          <p:cNvSpPr txBox="1">
            <a:spLocks noGrp="1"/>
          </p:cNvSpPr>
          <p:nvPr>
            <p:ph type="sldNum" idx="12"/>
          </p:nvPr>
        </p:nvSpPr>
        <p:spPr>
          <a:xfrm>
            <a:off x="11406192" y="6333134"/>
            <a:ext cx="7314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Roboto"/>
                <a:ea typeface="Roboto"/>
                <a:cs typeface="Roboto"/>
                <a:sym typeface="Roboto"/>
              </a:defRPr>
            </a:lvl1pPr>
            <a:lvl2pPr lvl="1" algn="r" rtl="0">
              <a:buNone/>
              <a:defRPr sz="1300">
                <a:solidFill>
                  <a:schemeClr val="dk1"/>
                </a:solidFill>
                <a:latin typeface="Roboto"/>
                <a:ea typeface="Roboto"/>
                <a:cs typeface="Roboto"/>
                <a:sym typeface="Roboto"/>
              </a:defRPr>
            </a:lvl2pPr>
            <a:lvl3pPr lvl="2" algn="r" rtl="0">
              <a:buNone/>
              <a:defRPr sz="1300">
                <a:solidFill>
                  <a:schemeClr val="dk1"/>
                </a:solidFill>
                <a:latin typeface="Roboto"/>
                <a:ea typeface="Roboto"/>
                <a:cs typeface="Roboto"/>
                <a:sym typeface="Roboto"/>
              </a:defRPr>
            </a:lvl3pPr>
            <a:lvl4pPr lvl="3" algn="r" rtl="0">
              <a:buNone/>
              <a:defRPr sz="1300">
                <a:solidFill>
                  <a:schemeClr val="dk1"/>
                </a:solidFill>
                <a:latin typeface="Roboto"/>
                <a:ea typeface="Roboto"/>
                <a:cs typeface="Roboto"/>
                <a:sym typeface="Roboto"/>
              </a:defRPr>
            </a:lvl4pPr>
            <a:lvl5pPr lvl="4" algn="r" rtl="0">
              <a:buNone/>
              <a:defRPr sz="1300">
                <a:solidFill>
                  <a:schemeClr val="dk1"/>
                </a:solidFill>
                <a:latin typeface="Roboto"/>
                <a:ea typeface="Roboto"/>
                <a:cs typeface="Roboto"/>
                <a:sym typeface="Roboto"/>
              </a:defRPr>
            </a:lvl5pPr>
            <a:lvl6pPr lvl="5" algn="r" rtl="0">
              <a:buNone/>
              <a:defRPr sz="1300">
                <a:solidFill>
                  <a:schemeClr val="dk1"/>
                </a:solidFill>
                <a:latin typeface="Roboto"/>
                <a:ea typeface="Roboto"/>
                <a:cs typeface="Roboto"/>
                <a:sym typeface="Roboto"/>
              </a:defRPr>
            </a:lvl6pPr>
            <a:lvl7pPr lvl="6" algn="r" rtl="0">
              <a:buNone/>
              <a:defRPr sz="1300">
                <a:solidFill>
                  <a:schemeClr val="dk1"/>
                </a:solidFill>
                <a:latin typeface="Roboto"/>
                <a:ea typeface="Roboto"/>
                <a:cs typeface="Roboto"/>
                <a:sym typeface="Roboto"/>
              </a:defRPr>
            </a:lvl7pPr>
            <a:lvl8pPr lvl="7" algn="r" rtl="0">
              <a:buNone/>
              <a:defRPr sz="1300">
                <a:solidFill>
                  <a:schemeClr val="dk1"/>
                </a:solidFill>
                <a:latin typeface="Roboto"/>
                <a:ea typeface="Roboto"/>
                <a:cs typeface="Roboto"/>
                <a:sym typeface="Roboto"/>
              </a:defRPr>
            </a:lvl8pPr>
            <a:lvl9pPr lvl="8" algn="r" rtl="0">
              <a:buNone/>
              <a:defRPr sz="1300">
                <a:solidFill>
                  <a:schemeClr val="dk1"/>
                </a:solidFill>
                <a:latin typeface="Roboto"/>
                <a:ea typeface="Roboto"/>
                <a:cs typeface="Roboto"/>
                <a:sym typeface="Robo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7" r:id="rId52"/>
    <p:sldLayoutId id="2147483788" r:id="rId53"/>
    <p:sldLayoutId id="2147483789" r:id="rId54"/>
  </p:sldLayoutIdLst>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3.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3.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9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github.com/nutonomy/AVCD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93.xml"/><Relationship Id="rId6" Type="http://schemas.openxmlformats.org/officeDocument/2006/relationships/image" Target="../media/image22.png"/><Relationship Id="rId5" Type="http://schemas.openxmlformats.org/officeDocument/2006/relationships/hyperlink" Target="https://github.com/nutonomy/AVCDL" TargetMode="Externa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9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9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9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9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9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93.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93.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93.xml"/><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3.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93.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93.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93.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93.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93.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93.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nutonomy/AVCDL/blob/main/distribution/reference_documents/templates/AVCDL%20vendor%20CMM%20template.xlsx" TargetMode="External"/><Relationship Id="rId3" Type="http://schemas.openxmlformats.org/officeDocument/2006/relationships/hyperlink" Target="https://github.com/nutonomy/AVCDL" TargetMode="External"/><Relationship Id="rId7" Type="http://schemas.openxmlformats.org/officeDocument/2006/relationships/hyperlink" Target="https://apps.dtic.mil/dtic/tr/fulltext/u2/a393329.pdf" TargetMode="External"/><Relationship Id="rId2" Type="http://schemas.openxmlformats.org/officeDocument/2006/relationships/notesSlide" Target="../notesSlides/notesSlide46.xml"/><Relationship Id="rId1" Type="http://schemas.openxmlformats.org/officeDocument/2006/relationships/slideLayout" Target="../slideLayouts/slideLayout93.xml"/><Relationship Id="rId6" Type="http://schemas.openxmlformats.org/officeDocument/2006/relationships/hyperlink" Target="https://www.securecontrolsframework.com/sp-cmm" TargetMode="External"/><Relationship Id="rId5" Type="http://schemas.openxmlformats.org/officeDocument/2006/relationships/hyperlink" Target="https://www.iso.org/standard/44716.html" TargetMode="External"/><Relationship Id="rId4" Type="http://schemas.openxmlformats.org/officeDocument/2006/relationships/hyperlink" Target="https://en.wikipedia.org/wiki/Capability_Maturity_Model"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utonomy/AVCDL/blob/main/distribution/reference_documents/templates/AVCDL%20cybersecurity%20interface%20agreement%20summary%20template.xlsx" TargetMode="External"/><Relationship Id="rId2" Type="http://schemas.openxmlformats.org/officeDocument/2006/relationships/notesSlide" Target="../notesSlides/notesSlide47.xml"/><Relationship Id="rId1" Type="http://schemas.openxmlformats.org/officeDocument/2006/relationships/slideLayout" Target="../slideLayouts/slideLayout93.xml"/><Relationship Id="rId6" Type="http://schemas.openxmlformats.org/officeDocument/2006/relationships/hyperlink" Target="https://history.nasa.gov/afj/ap13fj/00crewchange.html" TargetMode="External"/><Relationship Id="rId5" Type="http://schemas.openxmlformats.org/officeDocument/2006/relationships/hyperlink" Target="https://github.com/nutonomy/AVCDL/blob/main/background_material/blog_posts/where%20are%20you%20at%20-%20level%20setting%20supplier%20cybersecurity%20maturity.pdf" TargetMode="External"/><Relationship Id="rId4" Type="http://schemas.openxmlformats.org/officeDocument/2006/relationships/hyperlink" Target="https://commons.wikimedia.org/wiki/File:Moon_nearside_LRO.jpg#/media/File:Moon_nearside_LRO_color_mosaic.p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3.xml"/><Relationship Id="rId5" Type="http://schemas.openxmlformats.org/officeDocument/2006/relationships/image" Target="../media/image9.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93.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9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46"/>
          <p:cNvSpPr txBox="1">
            <a:spLocks noGrp="1"/>
          </p:cNvSpPr>
          <p:nvPr>
            <p:ph type="title"/>
          </p:nvPr>
        </p:nvSpPr>
        <p:spPr>
          <a:xfrm>
            <a:off x="668910" y="1815384"/>
            <a:ext cx="10851007" cy="3227235"/>
          </a:xfrm>
          <a:prstGeom prst="rect">
            <a:avLst/>
          </a:prstGeom>
          <a:noFill/>
          <a:ln>
            <a:noFill/>
          </a:ln>
        </p:spPr>
        <p:txBody>
          <a:bodyPr spcFirstLastPara="1" wrap="square" lIns="0" tIns="0" rIns="0" bIns="0" anchor="ctr" anchorCtr="0">
            <a:noAutofit/>
          </a:bodyPr>
          <a:lstStyle/>
          <a:p>
            <a:pPr>
              <a:lnSpc>
                <a:spcPct val="100000"/>
              </a:lnSpc>
            </a:pPr>
            <a:r>
              <a:rPr lang="en" sz="5400" dirty="0"/>
              <a:t>Supplier Cybersecurity Maturity</a:t>
            </a:r>
            <a:endParaRPr sz="6600" dirty="0"/>
          </a:p>
        </p:txBody>
      </p:sp>
      <p:sp>
        <p:nvSpPr>
          <p:cNvPr id="2" name="Rectangle 1">
            <a:extLst>
              <a:ext uri="{FF2B5EF4-FFF2-40B4-BE49-F238E27FC236}">
                <a16:creationId xmlns:a16="http://schemas.microsoft.com/office/drawing/2014/main" id="{2FB5F0EE-3344-3E43-B412-5327D36C6F8A}"/>
              </a:ext>
            </a:extLst>
          </p:cNvPr>
          <p:cNvSpPr/>
          <p:nvPr/>
        </p:nvSpPr>
        <p:spPr>
          <a:xfrm>
            <a:off x="10741247" y="5270394"/>
            <a:ext cx="963726" cy="461665"/>
          </a:xfrm>
          <a:prstGeom prst="rect">
            <a:avLst/>
          </a:prstGeom>
        </p:spPr>
        <p:txBody>
          <a:bodyPr wrap="none">
            <a:spAutoFit/>
          </a:bodyPr>
          <a:lstStyle/>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version 1</a:t>
            </a:r>
          </a:p>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2023-03-17</a:t>
            </a:r>
            <a:endParaRPr lang="en-US" dirty="0">
              <a:solidFill>
                <a:schemeClr val="accent3">
                  <a:lumMod val="20000"/>
                  <a:lumOff val="80000"/>
                </a:schemeClr>
              </a:solidFill>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74CD8A9C-5CEA-AD48-B075-78C4F71699EB}"/>
              </a:ext>
            </a:extLst>
          </p:cNvPr>
          <p:cNvSpPr/>
          <p:nvPr/>
        </p:nvSpPr>
        <p:spPr>
          <a:xfrm>
            <a:off x="668909" y="5208838"/>
            <a:ext cx="6374149" cy="523220"/>
          </a:xfrm>
          <a:prstGeom prst="rect">
            <a:avLst/>
          </a:prstGeom>
        </p:spPr>
        <p:txBody>
          <a:bodyPr wrap="square">
            <a:spAutoFit/>
          </a:bodyPr>
          <a:lstStyle/>
          <a:p>
            <a:r>
              <a:rPr lang="en-US" dirty="0">
                <a:solidFill>
                  <a:schemeClr val="accent3">
                    <a:lumMod val="20000"/>
                    <a:lumOff val="80000"/>
                  </a:schemeClr>
                </a:solidFill>
                <a:latin typeface="Roboto" panose="02000000000000000000" pitchFamily="2" charset="0"/>
                <a:ea typeface="Roboto" panose="02000000000000000000" pitchFamily="2" charset="0"/>
              </a:rPr>
              <a:t>Charles Wilson</a:t>
            </a:r>
          </a:p>
          <a:p>
            <a:r>
              <a:rPr lang="en-US" dirty="0">
                <a:solidFill>
                  <a:schemeClr val="accent3">
                    <a:lumMod val="20000"/>
                    <a:lumOff val="80000"/>
                  </a:schemeClr>
                </a:solidFill>
                <a:latin typeface="Roboto" panose="02000000000000000000" pitchFamily="2" charset="0"/>
                <a:ea typeface="Roboto" panose="02000000000000000000" pitchFamily="2" charset="0"/>
              </a:rPr>
              <a:t>Senior Principal Engineer, Cybersecurity Development Lifecycle Practice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Introduction</a:t>
            </a:r>
            <a:r>
              <a:rPr lang="en-US" baseline="30000" dirty="0">
                <a:solidFill>
                  <a:srgbClr val="0070C0"/>
                </a:solidFill>
              </a:rPr>
              <a:t> *</a:t>
            </a:r>
            <a:endParaRPr dirty="0"/>
          </a:p>
        </p:txBody>
      </p:sp>
      <p:pic>
        <p:nvPicPr>
          <p:cNvPr id="4" name="Picture 3">
            <a:extLst>
              <a:ext uri="{FF2B5EF4-FFF2-40B4-BE49-F238E27FC236}">
                <a16:creationId xmlns:a16="http://schemas.microsoft.com/office/drawing/2014/main" id="{065166C8-E77E-B8D3-BE5E-FF54A7F71333}"/>
              </a:ext>
            </a:extLst>
          </p:cNvPr>
          <p:cNvPicPr>
            <a:picLocks noChangeAspect="1"/>
          </p:cNvPicPr>
          <p:nvPr/>
        </p:nvPicPr>
        <p:blipFill>
          <a:blip r:embed="rId3"/>
          <a:stretch>
            <a:fillRect/>
          </a:stretch>
        </p:blipFill>
        <p:spPr>
          <a:xfrm>
            <a:off x="455374" y="985083"/>
            <a:ext cx="3012689" cy="2236019"/>
          </a:xfrm>
          <a:prstGeom prst="rect">
            <a:avLst/>
          </a:prstGeom>
        </p:spPr>
      </p:pic>
      <p:pic>
        <p:nvPicPr>
          <p:cNvPr id="6" name="Picture 5">
            <a:extLst>
              <a:ext uri="{FF2B5EF4-FFF2-40B4-BE49-F238E27FC236}">
                <a16:creationId xmlns:a16="http://schemas.microsoft.com/office/drawing/2014/main" id="{94C4598E-0E78-1FF3-42F0-702BE722E370}"/>
              </a:ext>
            </a:extLst>
          </p:cNvPr>
          <p:cNvPicPr>
            <a:picLocks noChangeAspect="1"/>
          </p:cNvPicPr>
          <p:nvPr/>
        </p:nvPicPr>
        <p:blipFill>
          <a:blip r:embed="rId4"/>
          <a:stretch>
            <a:fillRect/>
          </a:stretch>
        </p:blipFill>
        <p:spPr>
          <a:xfrm>
            <a:off x="352716" y="3507929"/>
            <a:ext cx="2110555" cy="2889387"/>
          </a:xfrm>
          <a:prstGeom prst="rect">
            <a:avLst/>
          </a:prstGeom>
        </p:spPr>
      </p:pic>
      <p:pic>
        <p:nvPicPr>
          <p:cNvPr id="8" name="Picture 7">
            <a:extLst>
              <a:ext uri="{FF2B5EF4-FFF2-40B4-BE49-F238E27FC236}">
                <a16:creationId xmlns:a16="http://schemas.microsoft.com/office/drawing/2014/main" id="{27D6F101-B95A-A972-6925-3D219CC4F8E9}"/>
              </a:ext>
            </a:extLst>
          </p:cNvPr>
          <p:cNvPicPr>
            <a:picLocks noChangeAspect="1"/>
          </p:cNvPicPr>
          <p:nvPr/>
        </p:nvPicPr>
        <p:blipFill>
          <a:blip r:embed="rId5"/>
          <a:stretch>
            <a:fillRect/>
          </a:stretch>
        </p:blipFill>
        <p:spPr>
          <a:xfrm>
            <a:off x="6914740" y="1116378"/>
            <a:ext cx="3012689" cy="1973428"/>
          </a:xfrm>
          <a:prstGeom prst="rect">
            <a:avLst/>
          </a:prstGeom>
        </p:spPr>
      </p:pic>
      <p:pic>
        <p:nvPicPr>
          <p:cNvPr id="10" name="Picture 9">
            <a:extLst>
              <a:ext uri="{FF2B5EF4-FFF2-40B4-BE49-F238E27FC236}">
                <a16:creationId xmlns:a16="http://schemas.microsoft.com/office/drawing/2014/main" id="{4E00F141-BB50-43F1-0C25-8F89616F001E}"/>
              </a:ext>
            </a:extLst>
          </p:cNvPr>
          <p:cNvPicPr>
            <a:picLocks noChangeAspect="1"/>
          </p:cNvPicPr>
          <p:nvPr/>
        </p:nvPicPr>
        <p:blipFill>
          <a:blip r:embed="rId6"/>
          <a:stretch>
            <a:fillRect/>
          </a:stretch>
        </p:blipFill>
        <p:spPr>
          <a:xfrm>
            <a:off x="2881837" y="3820037"/>
            <a:ext cx="2732439" cy="1973428"/>
          </a:xfrm>
          <a:prstGeom prst="rect">
            <a:avLst/>
          </a:prstGeom>
        </p:spPr>
      </p:pic>
      <p:pic>
        <p:nvPicPr>
          <p:cNvPr id="14" name="Picture 13">
            <a:extLst>
              <a:ext uri="{FF2B5EF4-FFF2-40B4-BE49-F238E27FC236}">
                <a16:creationId xmlns:a16="http://schemas.microsoft.com/office/drawing/2014/main" id="{766517CB-65E3-2D0E-5C53-299373A14F73}"/>
              </a:ext>
            </a:extLst>
          </p:cNvPr>
          <p:cNvPicPr>
            <a:picLocks noChangeAspect="1"/>
          </p:cNvPicPr>
          <p:nvPr/>
        </p:nvPicPr>
        <p:blipFill>
          <a:blip r:embed="rId7"/>
          <a:stretch>
            <a:fillRect/>
          </a:stretch>
        </p:blipFill>
        <p:spPr>
          <a:xfrm>
            <a:off x="9927429" y="758483"/>
            <a:ext cx="2110555" cy="2814074"/>
          </a:xfrm>
          <a:prstGeom prst="rect">
            <a:avLst/>
          </a:prstGeom>
        </p:spPr>
      </p:pic>
      <p:pic>
        <p:nvPicPr>
          <p:cNvPr id="16" name="Picture 15">
            <a:extLst>
              <a:ext uri="{FF2B5EF4-FFF2-40B4-BE49-F238E27FC236}">
                <a16:creationId xmlns:a16="http://schemas.microsoft.com/office/drawing/2014/main" id="{7D0482B9-3D03-2515-B4CE-CAC1E707CCE6}"/>
              </a:ext>
            </a:extLst>
          </p:cNvPr>
          <p:cNvPicPr>
            <a:picLocks noChangeAspect="1"/>
          </p:cNvPicPr>
          <p:nvPr/>
        </p:nvPicPr>
        <p:blipFill>
          <a:blip r:embed="rId8"/>
          <a:stretch>
            <a:fillRect/>
          </a:stretch>
        </p:blipFill>
        <p:spPr>
          <a:xfrm>
            <a:off x="9480191" y="3820037"/>
            <a:ext cx="2419350" cy="2032000"/>
          </a:xfrm>
          <a:prstGeom prst="rect">
            <a:avLst/>
          </a:prstGeom>
        </p:spPr>
      </p:pic>
      <p:pic>
        <p:nvPicPr>
          <p:cNvPr id="18" name="Picture 17">
            <a:extLst>
              <a:ext uri="{FF2B5EF4-FFF2-40B4-BE49-F238E27FC236}">
                <a16:creationId xmlns:a16="http://schemas.microsoft.com/office/drawing/2014/main" id="{5DE566E6-D846-6BE5-3E2F-A1571224DDA5}"/>
              </a:ext>
            </a:extLst>
          </p:cNvPr>
          <p:cNvPicPr>
            <a:picLocks noChangeAspect="1"/>
          </p:cNvPicPr>
          <p:nvPr/>
        </p:nvPicPr>
        <p:blipFill>
          <a:blip r:embed="rId9"/>
          <a:stretch>
            <a:fillRect/>
          </a:stretch>
        </p:blipFill>
        <p:spPr>
          <a:xfrm>
            <a:off x="6143648" y="3820037"/>
            <a:ext cx="2555404" cy="2083210"/>
          </a:xfrm>
          <a:prstGeom prst="rect">
            <a:avLst/>
          </a:prstGeom>
        </p:spPr>
      </p:pic>
      <p:pic>
        <p:nvPicPr>
          <p:cNvPr id="2" name="Picture 1">
            <a:extLst>
              <a:ext uri="{FF2B5EF4-FFF2-40B4-BE49-F238E27FC236}">
                <a16:creationId xmlns:a16="http://schemas.microsoft.com/office/drawing/2014/main" id="{44F65CDC-7823-9C50-9753-684704F3FB5D}"/>
              </a:ext>
            </a:extLst>
          </p:cNvPr>
          <p:cNvPicPr>
            <a:picLocks noChangeAspect="1"/>
          </p:cNvPicPr>
          <p:nvPr/>
        </p:nvPicPr>
        <p:blipFill>
          <a:blip r:embed="rId10">
            <a:alphaModFix amt="26000"/>
          </a:blip>
          <a:stretch>
            <a:fillRect/>
          </a:stretch>
        </p:blipFill>
        <p:spPr>
          <a:xfrm>
            <a:off x="3286508" y="621096"/>
            <a:ext cx="5615807" cy="5615807"/>
          </a:xfrm>
          <a:prstGeom prst="rect">
            <a:avLst/>
          </a:prstGeom>
        </p:spPr>
      </p:pic>
      <p:sp>
        <p:nvSpPr>
          <p:cNvPr id="3" name="TextBox 2">
            <a:extLst>
              <a:ext uri="{FF2B5EF4-FFF2-40B4-BE49-F238E27FC236}">
                <a16:creationId xmlns:a16="http://schemas.microsoft.com/office/drawing/2014/main" id="{1101BB5F-4D4B-4406-E6CF-E23A3711EB3F}"/>
              </a:ext>
            </a:extLst>
          </p:cNvPr>
          <p:cNvSpPr txBox="1"/>
          <p:nvPr/>
        </p:nvSpPr>
        <p:spPr>
          <a:xfrm>
            <a:off x="3047575" y="6397315"/>
            <a:ext cx="6093672" cy="261610"/>
          </a:xfrm>
          <a:prstGeom prst="rect">
            <a:avLst/>
          </a:prstGeom>
          <a:noFill/>
        </p:spPr>
        <p:txBody>
          <a:bodyPr wrap="square">
            <a:spAutoFit/>
          </a:bodyPr>
          <a:lstStyle/>
          <a:p>
            <a:pPr algn="ctr"/>
            <a:r>
              <a:rPr lang="en-US" sz="1100" b="1" dirty="0">
                <a:solidFill>
                  <a:srgbClr val="0070C0"/>
                </a:solidFill>
              </a:rPr>
              <a:t>* Apollo 13 - Pre-launch Activities and the Crewman Change </a:t>
            </a:r>
            <a:r>
              <a:rPr lang="en-US" sz="1100" dirty="0">
                <a:solidFill>
                  <a:srgbClr val="0070C0"/>
                </a:solidFill>
              </a:rPr>
              <a:t>(link in references) </a:t>
            </a:r>
          </a:p>
        </p:txBody>
      </p:sp>
    </p:spTree>
    <p:extLst>
      <p:ext uri="{BB962C8B-B14F-4D97-AF65-F5344CB8AC3E}">
        <p14:creationId xmlns:p14="http://schemas.microsoft.com/office/powerpoint/2010/main" val="1945442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2" name="Picture 11">
            <a:extLst>
              <a:ext uri="{FF2B5EF4-FFF2-40B4-BE49-F238E27FC236}">
                <a16:creationId xmlns:a16="http://schemas.microsoft.com/office/drawing/2014/main" id="{31248E71-4E04-52D9-E445-1EB97FBB00C8}"/>
              </a:ext>
            </a:extLst>
          </p:cNvPr>
          <p:cNvPicPr>
            <a:picLocks noChangeAspect="1"/>
          </p:cNvPicPr>
          <p:nvPr/>
        </p:nvPicPr>
        <p:blipFill>
          <a:blip r:embed="rId3"/>
          <a:stretch>
            <a:fillRect/>
          </a:stretch>
        </p:blipFill>
        <p:spPr>
          <a:xfrm>
            <a:off x="3468063" y="896886"/>
            <a:ext cx="3726785" cy="2236071"/>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Introduction</a:t>
            </a:r>
            <a:r>
              <a:rPr lang="en-US" baseline="30000" dirty="0">
                <a:solidFill>
                  <a:srgbClr val="0070C0"/>
                </a:solidFill>
              </a:rPr>
              <a:t> *</a:t>
            </a:r>
            <a:endParaRPr dirty="0"/>
          </a:p>
        </p:txBody>
      </p:sp>
      <p:pic>
        <p:nvPicPr>
          <p:cNvPr id="4" name="Picture 3">
            <a:extLst>
              <a:ext uri="{FF2B5EF4-FFF2-40B4-BE49-F238E27FC236}">
                <a16:creationId xmlns:a16="http://schemas.microsoft.com/office/drawing/2014/main" id="{065166C8-E77E-B8D3-BE5E-FF54A7F71333}"/>
              </a:ext>
            </a:extLst>
          </p:cNvPr>
          <p:cNvPicPr>
            <a:picLocks noChangeAspect="1"/>
          </p:cNvPicPr>
          <p:nvPr/>
        </p:nvPicPr>
        <p:blipFill>
          <a:blip r:embed="rId4"/>
          <a:stretch>
            <a:fillRect/>
          </a:stretch>
        </p:blipFill>
        <p:spPr>
          <a:xfrm>
            <a:off x="455374" y="985083"/>
            <a:ext cx="3012689" cy="2236019"/>
          </a:xfrm>
          <a:prstGeom prst="rect">
            <a:avLst/>
          </a:prstGeom>
        </p:spPr>
      </p:pic>
      <p:pic>
        <p:nvPicPr>
          <p:cNvPr id="6" name="Picture 5">
            <a:extLst>
              <a:ext uri="{FF2B5EF4-FFF2-40B4-BE49-F238E27FC236}">
                <a16:creationId xmlns:a16="http://schemas.microsoft.com/office/drawing/2014/main" id="{94C4598E-0E78-1FF3-42F0-702BE722E370}"/>
              </a:ext>
            </a:extLst>
          </p:cNvPr>
          <p:cNvPicPr>
            <a:picLocks noChangeAspect="1"/>
          </p:cNvPicPr>
          <p:nvPr/>
        </p:nvPicPr>
        <p:blipFill>
          <a:blip r:embed="rId5"/>
          <a:stretch>
            <a:fillRect/>
          </a:stretch>
        </p:blipFill>
        <p:spPr>
          <a:xfrm>
            <a:off x="352716" y="3507929"/>
            <a:ext cx="2110555" cy="2889387"/>
          </a:xfrm>
          <a:prstGeom prst="rect">
            <a:avLst/>
          </a:prstGeom>
        </p:spPr>
      </p:pic>
      <p:pic>
        <p:nvPicPr>
          <p:cNvPr id="8" name="Picture 7">
            <a:extLst>
              <a:ext uri="{FF2B5EF4-FFF2-40B4-BE49-F238E27FC236}">
                <a16:creationId xmlns:a16="http://schemas.microsoft.com/office/drawing/2014/main" id="{27D6F101-B95A-A972-6925-3D219CC4F8E9}"/>
              </a:ext>
            </a:extLst>
          </p:cNvPr>
          <p:cNvPicPr>
            <a:picLocks noChangeAspect="1"/>
          </p:cNvPicPr>
          <p:nvPr/>
        </p:nvPicPr>
        <p:blipFill>
          <a:blip r:embed="rId6"/>
          <a:stretch>
            <a:fillRect/>
          </a:stretch>
        </p:blipFill>
        <p:spPr>
          <a:xfrm>
            <a:off x="6914740" y="1116378"/>
            <a:ext cx="3012689" cy="1973428"/>
          </a:xfrm>
          <a:prstGeom prst="rect">
            <a:avLst/>
          </a:prstGeom>
        </p:spPr>
      </p:pic>
      <p:pic>
        <p:nvPicPr>
          <p:cNvPr id="10" name="Picture 9">
            <a:extLst>
              <a:ext uri="{FF2B5EF4-FFF2-40B4-BE49-F238E27FC236}">
                <a16:creationId xmlns:a16="http://schemas.microsoft.com/office/drawing/2014/main" id="{4E00F141-BB50-43F1-0C25-8F89616F001E}"/>
              </a:ext>
            </a:extLst>
          </p:cNvPr>
          <p:cNvPicPr>
            <a:picLocks noChangeAspect="1"/>
          </p:cNvPicPr>
          <p:nvPr/>
        </p:nvPicPr>
        <p:blipFill>
          <a:blip r:embed="rId7"/>
          <a:stretch>
            <a:fillRect/>
          </a:stretch>
        </p:blipFill>
        <p:spPr>
          <a:xfrm>
            <a:off x="2881837" y="3820037"/>
            <a:ext cx="2732439" cy="1973428"/>
          </a:xfrm>
          <a:prstGeom prst="rect">
            <a:avLst/>
          </a:prstGeom>
        </p:spPr>
      </p:pic>
      <p:pic>
        <p:nvPicPr>
          <p:cNvPr id="14" name="Picture 13">
            <a:extLst>
              <a:ext uri="{FF2B5EF4-FFF2-40B4-BE49-F238E27FC236}">
                <a16:creationId xmlns:a16="http://schemas.microsoft.com/office/drawing/2014/main" id="{766517CB-65E3-2D0E-5C53-299373A14F73}"/>
              </a:ext>
            </a:extLst>
          </p:cNvPr>
          <p:cNvPicPr>
            <a:picLocks noChangeAspect="1"/>
          </p:cNvPicPr>
          <p:nvPr/>
        </p:nvPicPr>
        <p:blipFill>
          <a:blip r:embed="rId8"/>
          <a:stretch>
            <a:fillRect/>
          </a:stretch>
        </p:blipFill>
        <p:spPr>
          <a:xfrm>
            <a:off x="9927429" y="758483"/>
            <a:ext cx="2110555" cy="2814074"/>
          </a:xfrm>
          <a:prstGeom prst="rect">
            <a:avLst/>
          </a:prstGeom>
        </p:spPr>
      </p:pic>
      <p:pic>
        <p:nvPicPr>
          <p:cNvPr id="16" name="Picture 15">
            <a:extLst>
              <a:ext uri="{FF2B5EF4-FFF2-40B4-BE49-F238E27FC236}">
                <a16:creationId xmlns:a16="http://schemas.microsoft.com/office/drawing/2014/main" id="{7D0482B9-3D03-2515-B4CE-CAC1E707CCE6}"/>
              </a:ext>
            </a:extLst>
          </p:cNvPr>
          <p:cNvPicPr>
            <a:picLocks noChangeAspect="1"/>
          </p:cNvPicPr>
          <p:nvPr/>
        </p:nvPicPr>
        <p:blipFill>
          <a:blip r:embed="rId9"/>
          <a:stretch>
            <a:fillRect/>
          </a:stretch>
        </p:blipFill>
        <p:spPr>
          <a:xfrm>
            <a:off x="9480191" y="3820037"/>
            <a:ext cx="2419350" cy="2032000"/>
          </a:xfrm>
          <a:prstGeom prst="rect">
            <a:avLst/>
          </a:prstGeom>
        </p:spPr>
      </p:pic>
      <p:pic>
        <p:nvPicPr>
          <p:cNvPr id="18" name="Picture 17">
            <a:extLst>
              <a:ext uri="{FF2B5EF4-FFF2-40B4-BE49-F238E27FC236}">
                <a16:creationId xmlns:a16="http://schemas.microsoft.com/office/drawing/2014/main" id="{5DE566E6-D846-6BE5-3E2F-A1571224DDA5}"/>
              </a:ext>
            </a:extLst>
          </p:cNvPr>
          <p:cNvPicPr>
            <a:picLocks noChangeAspect="1"/>
          </p:cNvPicPr>
          <p:nvPr/>
        </p:nvPicPr>
        <p:blipFill>
          <a:blip r:embed="rId10"/>
          <a:stretch>
            <a:fillRect/>
          </a:stretch>
        </p:blipFill>
        <p:spPr>
          <a:xfrm>
            <a:off x="6143648" y="3820037"/>
            <a:ext cx="2555404" cy="2083210"/>
          </a:xfrm>
          <a:prstGeom prst="rect">
            <a:avLst/>
          </a:prstGeom>
        </p:spPr>
      </p:pic>
      <p:pic>
        <p:nvPicPr>
          <p:cNvPr id="2" name="Picture 1">
            <a:extLst>
              <a:ext uri="{FF2B5EF4-FFF2-40B4-BE49-F238E27FC236}">
                <a16:creationId xmlns:a16="http://schemas.microsoft.com/office/drawing/2014/main" id="{00CB2BE5-705D-6A05-298E-F4DB72F8DE2B}"/>
              </a:ext>
            </a:extLst>
          </p:cNvPr>
          <p:cNvPicPr>
            <a:picLocks noChangeAspect="1"/>
          </p:cNvPicPr>
          <p:nvPr/>
        </p:nvPicPr>
        <p:blipFill>
          <a:blip r:embed="rId11">
            <a:alphaModFix amt="26000"/>
          </a:blip>
          <a:stretch>
            <a:fillRect/>
          </a:stretch>
        </p:blipFill>
        <p:spPr>
          <a:xfrm>
            <a:off x="3286508" y="621096"/>
            <a:ext cx="5615807" cy="5615807"/>
          </a:xfrm>
          <a:prstGeom prst="rect">
            <a:avLst/>
          </a:prstGeom>
        </p:spPr>
      </p:pic>
      <p:sp>
        <p:nvSpPr>
          <p:cNvPr id="3" name="TextBox 2">
            <a:extLst>
              <a:ext uri="{FF2B5EF4-FFF2-40B4-BE49-F238E27FC236}">
                <a16:creationId xmlns:a16="http://schemas.microsoft.com/office/drawing/2014/main" id="{4FC86734-35DF-8C32-4559-BED7B4418BF6}"/>
              </a:ext>
            </a:extLst>
          </p:cNvPr>
          <p:cNvSpPr txBox="1"/>
          <p:nvPr/>
        </p:nvSpPr>
        <p:spPr>
          <a:xfrm>
            <a:off x="3047575" y="6397315"/>
            <a:ext cx="6093672" cy="261610"/>
          </a:xfrm>
          <a:prstGeom prst="rect">
            <a:avLst/>
          </a:prstGeom>
          <a:noFill/>
        </p:spPr>
        <p:txBody>
          <a:bodyPr wrap="square">
            <a:spAutoFit/>
          </a:bodyPr>
          <a:lstStyle/>
          <a:p>
            <a:pPr algn="ctr"/>
            <a:r>
              <a:rPr lang="en-US" sz="1100" b="1" dirty="0">
                <a:solidFill>
                  <a:srgbClr val="0070C0"/>
                </a:solidFill>
              </a:rPr>
              <a:t>* Apollo 13 - Pre-launch Activities and the Crewman Change </a:t>
            </a:r>
            <a:r>
              <a:rPr lang="en-US" sz="1100" dirty="0">
                <a:solidFill>
                  <a:srgbClr val="0070C0"/>
                </a:solidFill>
              </a:rPr>
              <a:t>(link in references) </a:t>
            </a:r>
          </a:p>
        </p:txBody>
      </p:sp>
    </p:spTree>
    <p:extLst>
      <p:ext uri="{BB962C8B-B14F-4D97-AF65-F5344CB8AC3E}">
        <p14:creationId xmlns:p14="http://schemas.microsoft.com/office/powerpoint/2010/main" val="1569274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a:t>
            </a:r>
            <a:endParaRPr dirty="0"/>
          </a:p>
        </p:txBody>
      </p:sp>
      <p:pic>
        <p:nvPicPr>
          <p:cNvPr id="3" name="Picture 2">
            <a:extLst>
              <a:ext uri="{FF2B5EF4-FFF2-40B4-BE49-F238E27FC236}">
                <a16:creationId xmlns:a16="http://schemas.microsoft.com/office/drawing/2014/main" id="{E6AAD6ED-1C83-4DE1-E860-7E5629E2D78B}"/>
              </a:ext>
            </a:extLst>
          </p:cNvPr>
          <p:cNvPicPr>
            <a:picLocks noChangeAspect="1"/>
          </p:cNvPicPr>
          <p:nvPr/>
        </p:nvPicPr>
        <p:blipFill>
          <a:blip r:embed="rId3"/>
          <a:stretch>
            <a:fillRect/>
          </a:stretch>
        </p:blipFill>
        <p:spPr>
          <a:xfrm>
            <a:off x="2208212" y="1284514"/>
            <a:ext cx="7772400" cy="4288971"/>
          </a:xfrm>
          <a:prstGeom prst="rect">
            <a:avLst/>
          </a:prstGeom>
        </p:spPr>
      </p:pic>
    </p:spTree>
    <p:extLst>
      <p:ext uri="{BB962C8B-B14F-4D97-AF65-F5344CB8AC3E}">
        <p14:creationId xmlns:p14="http://schemas.microsoft.com/office/powerpoint/2010/main" val="3942404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Supplier Self-reported Maturity Use in Supplier Selection</a:t>
            </a:r>
            <a:endParaRPr dirty="0"/>
          </a:p>
        </p:txBody>
      </p:sp>
      <p:pic>
        <p:nvPicPr>
          <p:cNvPr id="6" name="Picture 5">
            <a:extLst>
              <a:ext uri="{FF2B5EF4-FFF2-40B4-BE49-F238E27FC236}">
                <a16:creationId xmlns:a16="http://schemas.microsoft.com/office/drawing/2014/main" id="{3F5C5BC5-3434-3269-4170-6C3811A97A6C}"/>
              </a:ext>
            </a:extLst>
          </p:cNvPr>
          <p:cNvPicPr>
            <a:picLocks noChangeAspect="1"/>
          </p:cNvPicPr>
          <p:nvPr/>
        </p:nvPicPr>
        <p:blipFill>
          <a:blip r:embed="rId3"/>
          <a:stretch>
            <a:fillRect/>
          </a:stretch>
        </p:blipFill>
        <p:spPr>
          <a:xfrm>
            <a:off x="2208213" y="985084"/>
            <a:ext cx="7772399" cy="5856031"/>
          </a:xfrm>
          <a:prstGeom prst="rect">
            <a:avLst/>
          </a:prstGeom>
        </p:spPr>
      </p:pic>
    </p:spTree>
    <p:extLst>
      <p:ext uri="{BB962C8B-B14F-4D97-AF65-F5344CB8AC3E}">
        <p14:creationId xmlns:p14="http://schemas.microsoft.com/office/powerpoint/2010/main" val="3816514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421423" cy="524399"/>
          </a:xfrm>
          <a:prstGeom prst="rect">
            <a:avLst/>
          </a:prstGeom>
        </p:spPr>
        <p:txBody>
          <a:bodyPr spcFirstLastPara="1" wrap="square" lIns="0" tIns="0" rIns="0" bIns="0" anchor="ctr" anchorCtr="0">
            <a:noAutofit/>
          </a:bodyPr>
          <a:lstStyle/>
          <a:p>
            <a:pPr>
              <a:lnSpc>
                <a:spcPct val="100000"/>
              </a:lnSpc>
            </a:pPr>
            <a:r>
              <a:rPr lang="en" dirty="0"/>
              <a:t>As-Is Assessment</a:t>
            </a:r>
            <a:endParaRPr dirty="0"/>
          </a:p>
        </p:txBody>
      </p:sp>
      <p:cxnSp>
        <p:nvCxnSpPr>
          <p:cNvPr id="2" name="Straight Arrow Connector 1">
            <a:extLst>
              <a:ext uri="{FF2B5EF4-FFF2-40B4-BE49-F238E27FC236}">
                <a16:creationId xmlns:a16="http://schemas.microsoft.com/office/drawing/2014/main" id="{D2F3FFBD-5744-5526-0A3A-C395D0205522}"/>
              </a:ext>
            </a:extLst>
          </p:cNvPr>
          <p:cNvCxnSpPr/>
          <p:nvPr/>
        </p:nvCxnSpPr>
        <p:spPr>
          <a:xfrm>
            <a:off x="2687097" y="3429000"/>
            <a:ext cx="74847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23FB6C5-6F51-F178-BBBE-84CA67FD1066}"/>
              </a:ext>
            </a:extLst>
          </p:cNvPr>
          <p:cNvSpPr txBox="1"/>
          <p:nvPr/>
        </p:nvSpPr>
        <p:spPr>
          <a:xfrm>
            <a:off x="2635478" y="3443950"/>
            <a:ext cx="668162" cy="307697"/>
          </a:xfrm>
          <a:prstGeom prst="rect">
            <a:avLst/>
          </a:prstGeom>
          <a:noFill/>
        </p:spPr>
        <p:txBody>
          <a:bodyPr wrap="square" rtlCol="0">
            <a:spAutoFit/>
          </a:bodyPr>
          <a:lstStyle/>
          <a:p>
            <a:pPr algn="ctr"/>
            <a:r>
              <a:rPr lang="en-US" b="1" dirty="0"/>
              <a:t>today</a:t>
            </a:r>
          </a:p>
        </p:txBody>
      </p:sp>
      <p:sp>
        <p:nvSpPr>
          <p:cNvPr id="4" name="TextBox 3">
            <a:extLst>
              <a:ext uri="{FF2B5EF4-FFF2-40B4-BE49-F238E27FC236}">
                <a16:creationId xmlns:a16="http://schemas.microsoft.com/office/drawing/2014/main" id="{A7C67C54-7B3E-8F15-B5A2-22CAE58767DA}"/>
              </a:ext>
            </a:extLst>
          </p:cNvPr>
          <p:cNvSpPr txBox="1"/>
          <p:nvPr/>
        </p:nvSpPr>
        <p:spPr>
          <a:xfrm>
            <a:off x="9155244" y="3449069"/>
            <a:ext cx="1016553" cy="307777"/>
          </a:xfrm>
          <a:prstGeom prst="rect">
            <a:avLst/>
          </a:prstGeom>
          <a:noFill/>
        </p:spPr>
        <p:txBody>
          <a:bodyPr wrap="square" rtlCol="0">
            <a:spAutoFit/>
          </a:bodyPr>
          <a:lstStyle/>
          <a:p>
            <a:pPr algn="ctr"/>
            <a:r>
              <a:rPr lang="en-US" b="1" dirty="0"/>
              <a:t>someday</a:t>
            </a:r>
          </a:p>
        </p:txBody>
      </p:sp>
      <p:cxnSp>
        <p:nvCxnSpPr>
          <p:cNvPr id="6" name="Straight Connector 5">
            <a:extLst>
              <a:ext uri="{FF2B5EF4-FFF2-40B4-BE49-F238E27FC236}">
                <a16:creationId xmlns:a16="http://schemas.microsoft.com/office/drawing/2014/main" id="{02996970-E1DD-8459-90B0-302F761ACF62}"/>
              </a:ext>
            </a:extLst>
          </p:cNvPr>
          <p:cNvCxnSpPr/>
          <p:nvPr/>
        </p:nvCxnSpPr>
        <p:spPr>
          <a:xfrm>
            <a:off x="2947436" y="3341638"/>
            <a:ext cx="0" cy="169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A290B71-062B-2026-F28D-572004BE72EB}"/>
              </a:ext>
            </a:extLst>
          </p:cNvPr>
          <p:cNvCxnSpPr/>
          <p:nvPr/>
        </p:nvCxnSpPr>
        <p:spPr>
          <a:xfrm>
            <a:off x="9675810" y="3341638"/>
            <a:ext cx="0" cy="169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own Arrow 7">
            <a:extLst>
              <a:ext uri="{FF2B5EF4-FFF2-40B4-BE49-F238E27FC236}">
                <a16:creationId xmlns:a16="http://schemas.microsoft.com/office/drawing/2014/main" id="{0ED80395-9766-9A29-76E3-EE0D2D517E1B}"/>
              </a:ext>
            </a:extLst>
          </p:cNvPr>
          <p:cNvSpPr/>
          <p:nvPr/>
        </p:nvSpPr>
        <p:spPr>
          <a:xfrm>
            <a:off x="2687097" y="2610465"/>
            <a:ext cx="535426" cy="582561"/>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y 8">
            <a:extLst>
              <a:ext uri="{FF2B5EF4-FFF2-40B4-BE49-F238E27FC236}">
                <a16:creationId xmlns:a16="http://schemas.microsoft.com/office/drawing/2014/main" id="{431792FB-3E0B-D8D6-810B-ED6A2BDE204C}"/>
              </a:ext>
            </a:extLst>
          </p:cNvPr>
          <p:cNvSpPr/>
          <p:nvPr/>
        </p:nvSpPr>
        <p:spPr>
          <a:xfrm>
            <a:off x="9318161" y="2440657"/>
            <a:ext cx="715297" cy="90098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213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7FF61DD7-A606-C4E8-2D4C-E310C072C90B}"/>
              </a:ext>
            </a:extLst>
          </p:cNvPr>
          <p:cNvPicPr>
            <a:picLocks noChangeAspect="1"/>
          </p:cNvPicPr>
          <p:nvPr/>
        </p:nvPicPr>
        <p:blipFill>
          <a:blip r:embed="rId3"/>
          <a:stretch>
            <a:fillRect/>
          </a:stretch>
        </p:blipFill>
        <p:spPr>
          <a:xfrm>
            <a:off x="1029990" y="2259341"/>
            <a:ext cx="2816186" cy="3644475"/>
          </a:xfrm>
          <a:prstGeom prst="rect">
            <a:avLst/>
          </a:prstGeom>
          <a:ln w="12700">
            <a:solidFill>
              <a:schemeClr val="tx1"/>
            </a:solidFill>
          </a:ln>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Supplier Self-reported Maturity Material</a:t>
            </a:r>
            <a:endParaRPr dirty="0"/>
          </a:p>
        </p:txBody>
      </p:sp>
      <p:sp>
        <p:nvSpPr>
          <p:cNvPr id="6" name="Rectangle 5">
            <a:extLst>
              <a:ext uri="{FF2B5EF4-FFF2-40B4-BE49-F238E27FC236}">
                <a16:creationId xmlns:a16="http://schemas.microsoft.com/office/drawing/2014/main" id="{51E38643-DBB1-F54F-8BA9-677E6223EA60}"/>
              </a:ext>
            </a:extLst>
          </p:cNvPr>
          <p:cNvSpPr/>
          <p:nvPr/>
        </p:nvSpPr>
        <p:spPr>
          <a:xfrm>
            <a:off x="96310" y="6431939"/>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4"/>
              </a:rPr>
              <a:t>https://github.com/nutonomy/AVCDL</a:t>
            </a:r>
            <a:r>
              <a:rPr lang="en-US" b="1" dirty="0">
                <a:latin typeface="Courier New" panose="02070309020205020404" pitchFamily="49" charset="0"/>
                <a:cs typeface="Courier New" panose="02070309020205020404" pitchFamily="49" charset="0"/>
              </a:rPr>
              <a:t> </a:t>
            </a:r>
          </a:p>
        </p:txBody>
      </p:sp>
      <p:pic>
        <p:nvPicPr>
          <p:cNvPr id="8" name="Picture 7">
            <a:extLst>
              <a:ext uri="{FF2B5EF4-FFF2-40B4-BE49-F238E27FC236}">
                <a16:creationId xmlns:a16="http://schemas.microsoft.com/office/drawing/2014/main" id="{0E568315-8F2F-C481-A54F-E0483A907C61}"/>
              </a:ext>
            </a:extLst>
          </p:cNvPr>
          <p:cNvPicPr>
            <a:picLocks noChangeAspect="1"/>
          </p:cNvPicPr>
          <p:nvPr/>
        </p:nvPicPr>
        <p:blipFill>
          <a:blip r:embed="rId5"/>
          <a:stretch>
            <a:fillRect/>
          </a:stretch>
        </p:blipFill>
        <p:spPr>
          <a:xfrm>
            <a:off x="329898" y="1530125"/>
            <a:ext cx="2803112" cy="3627556"/>
          </a:xfrm>
          <a:prstGeom prst="rect">
            <a:avLst/>
          </a:prstGeom>
          <a:ln w="12700">
            <a:solidFill>
              <a:schemeClr val="tx1"/>
            </a:solidFill>
          </a:ln>
        </p:spPr>
      </p:pic>
      <p:pic>
        <p:nvPicPr>
          <p:cNvPr id="2" name="Picture 1">
            <a:extLst>
              <a:ext uri="{FF2B5EF4-FFF2-40B4-BE49-F238E27FC236}">
                <a16:creationId xmlns:a16="http://schemas.microsoft.com/office/drawing/2014/main" id="{3C23149C-FDA8-4763-5985-BD80ADDE241C}"/>
              </a:ext>
            </a:extLst>
          </p:cNvPr>
          <p:cNvPicPr>
            <a:picLocks noChangeAspect="1"/>
          </p:cNvPicPr>
          <p:nvPr/>
        </p:nvPicPr>
        <p:blipFill>
          <a:blip r:embed="rId6"/>
          <a:stretch>
            <a:fillRect/>
          </a:stretch>
        </p:blipFill>
        <p:spPr>
          <a:xfrm>
            <a:off x="4087475" y="985083"/>
            <a:ext cx="7772400" cy="5510731"/>
          </a:xfrm>
          <a:prstGeom prst="rect">
            <a:avLst/>
          </a:prstGeom>
          <a:ln w="12700">
            <a:solidFill>
              <a:schemeClr val="tx1"/>
            </a:solidFill>
          </a:ln>
        </p:spPr>
      </p:pic>
    </p:spTree>
    <p:extLst>
      <p:ext uri="{BB962C8B-B14F-4D97-AF65-F5344CB8AC3E}">
        <p14:creationId xmlns:p14="http://schemas.microsoft.com/office/powerpoint/2010/main" val="2732503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8" name="Picture 7">
            <a:extLst>
              <a:ext uri="{FF2B5EF4-FFF2-40B4-BE49-F238E27FC236}">
                <a16:creationId xmlns:a16="http://schemas.microsoft.com/office/drawing/2014/main" id="{0E568315-8F2F-C481-A54F-E0483A907C61}"/>
              </a:ext>
            </a:extLst>
          </p:cNvPr>
          <p:cNvPicPr>
            <a:picLocks noChangeAspect="1"/>
          </p:cNvPicPr>
          <p:nvPr/>
        </p:nvPicPr>
        <p:blipFill>
          <a:blip r:embed="rId3"/>
          <a:stretch>
            <a:fillRect/>
          </a:stretch>
        </p:blipFill>
        <p:spPr>
          <a:xfrm>
            <a:off x="329898" y="1530125"/>
            <a:ext cx="2803112" cy="3627556"/>
          </a:xfrm>
          <a:prstGeom prst="rect">
            <a:avLst/>
          </a:prstGeom>
          <a:ln w="12700">
            <a:solidFill>
              <a:schemeClr val="tx1"/>
            </a:solidFill>
          </a:ln>
        </p:spPr>
      </p:pic>
      <p:pic>
        <p:nvPicPr>
          <p:cNvPr id="4" name="Picture 3">
            <a:extLst>
              <a:ext uri="{FF2B5EF4-FFF2-40B4-BE49-F238E27FC236}">
                <a16:creationId xmlns:a16="http://schemas.microsoft.com/office/drawing/2014/main" id="{7FF61DD7-A606-C4E8-2D4C-E310C072C90B}"/>
              </a:ext>
            </a:extLst>
          </p:cNvPr>
          <p:cNvPicPr>
            <a:picLocks noChangeAspect="1"/>
          </p:cNvPicPr>
          <p:nvPr/>
        </p:nvPicPr>
        <p:blipFill>
          <a:blip r:embed="rId4"/>
          <a:stretch>
            <a:fillRect/>
          </a:stretch>
        </p:blipFill>
        <p:spPr>
          <a:xfrm>
            <a:off x="1029990" y="2259341"/>
            <a:ext cx="2816186" cy="3644475"/>
          </a:xfrm>
          <a:prstGeom prst="rect">
            <a:avLst/>
          </a:prstGeom>
          <a:ln w="12700">
            <a:solidFill>
              <a:schemeClr val="tx1"/>
            </a:solidFill>
          </a:ln>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Supplier Self-reported Maturity Material</a:t>
            </a:r>
            <a:endParaRPr dirty="0"/>
          </a:p>
        </p:txBody>
      </p:sp>
      <p:sp>
        <p:nvSpPr>
          <p:cNvPr id="6" name="Rectangle 5">
            <a:extLst>
              <a:ext uri="{FF2B5EF4-FFF2-40B4-BE49-F238E27FC236}">
                <a16:creationId xmlns:a16="http://schemas.microsoft.com/office/drawing/2014/main" id="{51E38643-DBB1-F54F-8BA9-677E6223EA60}"/>
              </a:ext>
            </a:extLst>
          </p:cNvPr>
          <p:cNvSpPr/>
          <p:nvPr/>
        </p:nvSpPr>
        <p:spPr>
          <a:xfrm>
            <a:off x="96310" y="6431939"/>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5"/>
              </a:rPr>
              <a:t>https://github.com/nutonomy/AVCDL</a:t>
            </a:r>
            <a:r>
              <a:rPr lang="en-US" b="1" dirty="0">
                <a:latin typeface="Courier New" panose="02070309020205020404" pitchFamily="49" charset="0"/>
                <a:cs typeface="Courier New" panose="02070309020205020404" pitchFamily="49" charset="0"/>
              </a:rPr>
              <a:t> </a:t>
            </a:r>
          </a:p>
        </p:txBody>
      </p:sp>
      <p:pic>
        <p:nvPicPr>
          <p:cNvPr id="2" name="Picture 1">
            <a:extLst>
              <a:ext uri="{FF2B5EF4-FFF2-40B4-BE49-F238E27FC236}">
                <a16:creationId xmlns:a16="http://schemas.microsoft.com/office/drawing/2014/main" id="{3C23149C-FDA8-4763-5985-BD80ADDE241C}"/>
              </a:ext>
            </a:extLst>
          </p:cNvPr>
          <p:cNvPicPr>
            <a:picLocks noChangeAspect="1"/>
          </p:cNvPicPr>
          <p:nvPr/>
        </p:nvPicPr>
        <p:blipFill>
          <a:blip r:embed="rId6"/>
          <a:stretch>
            <a:fillRect/>
          </a:stretch>
        </p:blipFill>
        <p:spPr>
          <a:xfrm>
            <a:off x="4087475" y="985083"/>
            <a:ext cx="7772400" cy="5510731"/>
          </a:xfrm>
          <a:prstGeom prst="rect">
            <a:avLst/>
          </a:prstGeom>
          <a:ln w="12700">
            <a:solidFill>
              <a:schemeClr val="tx1"/>
            </a:solidFill>
          </a:ln>
        </p:spPr>
      </p:pic>
    </p:spTree>
    <p:extLst>
      <p:ext uri="{BB962C8B-B14F-4D97-AF65-F5344CB8AC3E}">
        <p14:creationId xmlns:p14="http://schemas.microsoft.com/office/powerpoint/2010/main" val="1153481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Supplier Self-reported Maturity Documentation</a:t>
            </a:r>
            <a:endParaRPr dirty="0"/>
          </a:p>
        </p:txBody>
      </p:sp>
      <p:pic>
        <p:nvPicPr>
          <p:cNvPr id="3" name="Picture 2">
            <a:extLst>
              <a:ext uri="{FF2B5EF4-FFF2-40B4-BE49-F238E27FC236}">
                <a16:creationId xmlns:a16="http://schemas.microsoft.com/office/drawing/2014/main" id="{4B90F370-0337-9371-07AB-CF37B1AEB8D3}"/>
              </a:ext>
            </a:extLst>
          </p:cNvPr>
          <p:cNvPicPr>
            <a:picLocks noChangeAspect="1"/>
          </p:cNvPicPr>
          <p:nvPr/>
        </p:nvPicPr>
        <p:blipFill>
          <a:blip r:embed="rId3"/>
          <a:stretch>
            <a:fillRect/>
          </a:stretch>
        </p:blipFill>
        <p:spPr>
          <a:xfrm>
            <a:off x="2208212" y="1963791"/>
            <a:ext cx="7772400" cy="2930417"/>
          </a:xfrm>
          <a:prstGeom prst="rect">
            <a:avLst/>
          </a:prstGeom>
        </p:spPr>
      </p:pic>
    </p:spTree>
    <p:extLst>
      <p:ext uri="{BB962C8B-B14F-4D97-AF65-F5344CB8AC3E}">
        <p14:creationId xmlns:p14="http://schemas.microsoft.com/office/powerpoint/2010/main" val="1950619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Maturity Level vs. Cost and Complexity</a:t>
            </a:r>
            <a:r>
              <a:rPr lang="en-US" baseline="30000" dirty="0">
                <a:solidFill>
                  <a:srgbClr val="0070C0"/>
                </a:solidFill>
              </a:rPr>
              <a:t> *</a:t>
            </a:r>
            <a:endParaRPr dirty="0"/>
          </a:p>
        </p:txBody>
      </p:sp>
      <p:cxnSp>
        <p:nvCxnSpPr>
          <p:cNvPr id="14" name="Straight Arrow Connector 13">
            <a:extLst>
              <a:ext uri="{FF2B5EF4-FFF2-40B4-BE49-F238E27FC236}">
                <a16:creationId xmlns:a16="http://schemas.microsoft.com/office/drawing/2014/main" id="{19226730-707F-ACA2-59AE-C8673E564824}"/>
              </a:ext>
            </a:extLst>
          </p:cNvPr>
          <p:cNvCxnSpPr/>
          <p:nvPr/>
        </p:nvCxnSpPr>
        <p:spPr>
          <a:xfrm>
            <a:off x="2561735" y="5137907"/>
            <a:ext cx="74847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987E315-59B9-33D5-E174-0DFDFE08317A}"/>
              </a:ext>
            </a:extLst>
          </p:cNvPr>
          <p:cNvCxnSpPr>
            <a:cxnSpLocks/>
          </p:cNvCxnSpPr>
          <p:nvPr/>
        </p:nvCxnSpPr>
        <p:spPr>
          <a:xfrm flipV="1">
            <a:off x="2561735" y="1274849"/>
            <a:ext cx="0" cy="38700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FFDD27-16D2-4BFC-B02E-75723195FF92}"/>
              </a:ext>
            </a:extLst>
          </p:cNvPr>
          <p:cNvSpPr txBox="1"/>
          <p:nvPr/>
        </p:nvSpPr>
        <p:spPr>
          <a:xfrm rot="16200000">
            <a:off x="391986" y="3041692"/>
            <a:ext cx="3870038" cy="307697"/>
          </a:xfrm>
          <a:prstGeom prst="rect">
            <a:avLst/>
          </a:prstGeom>
          <a:noFill/>
        </p:spPr>
        <p:txBody>
          <a:bodyPr wrap="square" rtlCol="0">
            <a:spAutoFit/>
          </a:bodyPr>
          <a:lstStyle/>
          <a:p>
            <a:pPr algn="ctr"/>
            <a:r>
              <a:rPr lang="en-US" b="1" dirty="0"/>
              <a:t>Cost and Complexity</a:t>
            </a:r>
          </a:p>
        </p:txBody>
      </p:sp>
      <p:sp>
        <p:nvSpPr>
          <p:cNvPr id="17" name="TextBox 16">
            <a:extLst>
              <a:ext uri="{FF2B5EF4-FFF2-40B4-BE49-F238E27FC236}">
                <a16:creationId xmlns:a16="http://schemas.microsoft.com/office/drawing/2014/main" id="{8528A7A8-3EB2-E76E-0A31-18CCBF423F46}"/>
              </a:ext>
            </a:extLst>
          </p:cNvPr>
          <p:cNvSpPr txBox="1"/>
          <p:nvPr/>
        </p:nvSpPr>
        <p:spPr>
          <a:xfrm>
            <a:off x="2561735" y="5493975"/>
            <a:ext cx="7484695" cy="307697"/>
          </a:xfrm>
          <a:prstGeom prst="rect">
            <a:avLst/>
          </a:prstGeom>
          <a:noFill/>
        </p:spPr>
        <p:txBody>
          <a:bodyPr wrap="square" rtlCol="0">
            <a:spAutoFit/>
          </a:bodyPr>
          <a:lstStyle/>
          <a:p>
            <a:pPr algn="ctr"/>
            <a:r>
              <a:rPr lang="en-US" b="1" dirty="0"/>
              <a:t>Maturity Level (People, Processes &amp; Technology)</a:t>
            </a:r>
          </a:p>
        </p:txBody>
      </p:sp>
      <p:sp>
        <p:nvSpPr>
          <p:cNvPr id="18" name="Rectangle 17">
            <a:extLst>
              <a:ext uri="{FF2B5EF4-FFF2-40B4-BE49-F238E27FC236}">
                <a16:creationId xmlns:a16="http://schemas.microsoft.com/office/drawing/2014/main" id="{9EB776C3-46BD-E135-43EB-C74AA3EC7B8D}"/>
              </a:ext>
            </a:extLst>
          </p:cNvPr>
          <p:cNvSpPr/>
          <p:nvPr/>
        </p:nvSpPr>
        <p:spPr>
          <a:xfrm>
            <a:off x="2547776" y="5149992"/>
            <a:ext cx="7213307" cy="330371"/>
          </a:xfrm>
          <a:prstGeom prst="rect">
            <a:avLst/>
          </a:prstGeom>
          <a:gradFill>
            <a:gsLst>
              <a:gs pos="0">
                <a:schemeClr val="tx1"/>
              </a:gs>
              <a:gs pos="57000">
                <a:srgbClr val="A9D18E"/>
              </a:gs>
              <a:gs pos="41000">
                <a:srgbClr val="FFD966"/>
              </a:gs>
              <a:gs pos="26000">
                <a:srgbClr val="C00000"/>
              </a:gs>
              <a:gs pos="88000">
                <a:srgbClr val="385723"/>
              </a:gs>
              <a:gs pos="13000">
                <a:schemeClr val="tx1"/>
              </a:gs>
              <a:gs pos="74000">
                <a:srgbClr val="548235"/>
              </a:gs>
              <a:gs pos="100000">
                <a:srgbClr val="38572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7163A900-FE8F-BD0E-5C4A-709B7D1DA3AD}"/>
              </a:ext>
            </a:extLst>
          </p:cNvPr>
          <p:cNvSpPr txBox="1"/>
          <p:nvPr/>
        </p:nvSpPr>
        <p:spPr>
          <a:xfrm>
            <a:off x="2691971" y="5130559"/>
            <a:ext cx="1021989" cy="369236"/>
          </a:xfrm>
          <a:prstGeom prst="rect">
            <a:avLst/>
          </a:prstGeom>
          <a:noFill/>
        </p:spPr>
        <p:txBody>
          <a:bodyPr wrap="square" rtlCol="0">
            <a:spAutoFit/>
          </a:bodyPr>
          <a:lstStyle/>
          <a:p>
            <a:pPr algn="ctr"/>
            <a:r>
              <a:rPr lang="en-US" sz="900" b="1" dirty="0">
                <a:solidFill>
                  <a:schemeClr val="bg1"/>
                </a:solidFill>
              </a:rPr>
              <a:t>Non-existent</a:t>
            </a:r>
          </a:p>
          <a:p>
            <a:pPr algn="ctr"/>
            <a:r>
              <a:rPr lang="en-US" sz="900" b="1" dirty="0">
                <a:solidFill>
                  <a:schemeClr val="bg1"/>
                </a:solidFill>
              </a:rPr>
              <a:t>Practices</a:t>
            </a:r>
          </a:p>
        </p:txBody>
      </p:sp>
      <p:sp>
        <p:nvSpPr>
          <p:cNvPr id="20" name="TextBox 19">
            <a:extLst>
              <a:ext uri="{FF2B5EF4-FFF2-40B4-BE49-F238E27FC236}">
                <a16:creationId xmlns:a16="http://schemas.microsoft.com/office/drawing/2014/main" id="{FF082C49-D127-8E7C-6543-08F405135675}"/>
              </a:ext>
            </a:extLst>
          </p:cNvPr>
          <p:cNvSpPr txBox="1"/>
          <p:nvPr/>
        </p:nvSpPr>
        <p:spPr>
          <a:xfrm>
            <a:off x="3854043" y="5130559"/>
            <a:ext cx="1021989" cy="369236"/>
          </a:xfrm>
          <a:prstGeom prst="rect">
            <a:avLst/>
          </a:prstGeom>
          <a:noFill/>
        </p:spPr>
        <p:txBody>
          <a:bodyPr wrap="square" rtlCol="0">
            <a:spAutoFit/>
          </a:bodyPr>
          <a:lstStyle/>
          <a:p>
            <a:pPr algn="ctr"/>
            <a:r>
              <a:rPr lang="en-US" sz="900" b="1" dirty="0">
                <a:solidFill>
                  <a:schemeClr val="bg1"/>
                </a:solidFill>
              </a:rPr>
              <a:t>Ad Hoc</a:t>
            </a:r>
          </a:p>
          <a:p>
            <a:pPr algn="ctr"/>
            <a:r>
              <a:rPr lang="en-US" sz="900" b="1" dirty="0">
                <a:solidFill>
                  <a:schemeClr val="bg1"/>
                </a:solidFill>
              </a:rPr>
              <a:t>Practices</a:t>
            </a:r>
          </a:p>
        </p:txBody>
      </p:sp>
      <p:sp>
        <p:nvSpPr>
          <p:cNvPr id="21" name="TextBox 20">
            <a:extLst>
              <a:ext uri="{FF2B5EF4-FFF2-40B4-BE49-F238E27FC236}">
                <a16:creationId xmlns:a16="http://schemas.microsoft.com/office/drawing/2014/main" id="{ADD77CA4-7551-A044-48E8-D7E0C628A8DB}"/>
              </a:ext>
            </a:extLst>
          </p:cNvPr>
          <p:cNvSpPr txBox="1"/>
          <p:nvPr/>
        </p:nvSpPr>
        <p:spPr>
          <a:xfrm>
            <a:off x="7462763" y="5130559"/>
            <a:ext cx="1005312" cy="369236"/>
          </a:xfrm>
          <a:prstGeom prst="rect">
            <a:avLst/>
          </a:prstGeom>
          <a:noFill/>
        </p:spPr>
        <p:txBody>
          <a:bodyPr wrap="square" rtlCol="0">
            <a:spAutoFit/>
          </a:bodyPr>
          <a:lstStyle/>
          <a:p>
            <a:pPr algn="ctr"/>
            <a:r>
              <a:rPr lang="en-US" sz="900" b="1" dirty="0">
                <a:solidFill>
                  <a:schemeClr val="bg1"/>
                </a:solidFill>
              </a:rPr>
              <a:t>Metrics-Driven</a:t>
            </a:r>
          </a:p>
          <a:p>
            <a:pPr algn="ctr"/>
            <a:r>
              <a:rPr lang="en-US" sz="900" b="1" dirty="0">
                <a:solidFill>
                  <a:schemeClr val="bg1"/>
                </a:solidFill>
              </a:rPr>
              <a:t>Governance</a:t>
            </a:r>
          </a:p>
        </p:txBody>
      </p:sp>
      <p:sp>
        <p:nvSpPr>
          <p:cNvPr id="22" name="TextBox 21">
            <a:extLst>
              <a:ext uri="{FF2B5EF4-FFF2-40B4-BE49-F238E27FC236}">
                <a16:creationId xmlns:a16="http://schemas.microsoft.com/office/drawing/2014/main" id="{C4E8C8DA-F6BF-7718-7021-332BC0194840}"/>
              </a:ext>
            </a:extLst>
          </p:cNvPr>
          <p:cNvSpPr txBox="1"/>
          <p:nvPr/>
        </p:nvSpPr>
        <p:spPr>
          <a:xfrm>
            <a:off x="8754256" y="5130559"/>
            <a:ext cx="1005312" cy="369236"/>
          </a:xfrm>
          <a:prstGeom prst="rect">
            <a:avLst/>
          </a:prstGeom>
          <a:noFill/>
        </p:spPr>
        <p:txBody>
          <a:bodyPr wrap="square" rtlCol="0">
            <a:spAutoFit/>
          </a:bodyPr>
          <a:lstStyle/>
          <a:p>
            <a:pPr algn="ctr"/>
            <a:r>
              <a:rPr lang="en-US" sz="900" b="1" dirty="0">
                <a:solidFill>
                  <a:schemeClr val="bg1"/>
                </a:solidFill>
              </a:rPr>
              <a:t>World-Class</a:t>
            </a:r>
          </a:p>
          <a:p>
            <a:pPr algn="ctr"/>
            <a:r>
              <a:rPr lang="en-US" sz="900" b="1" dirty="0">
                <a:solidFill>
                  <a:schemeClr val="bg1"/>
                </a:solidFill>
              </a:rPr>
              <a:t>Practices</a:t>
            </a:r>
          </a:p>
        </p:txBody>
      </p:sp>
      <p:sp>
        <p:nvSpPr>
          <p:cNvPr id="23" name="TextBox 22">
            <a:extLst>
              <a:ext uri="{FF2B5EF4-FFF2-40B4-BE49-F238E27FC236}">
                <a16:creationId xmlns:a16="http://schemas.microsoft.com/office/drawing/2014/main" id="{CF786496-49C7-5DAE-9B8E-1691E7E7E709}"/>
              </a:ext>
            </a:extLst>
          </p:cNvPr>
          <p:cNvSpPr txBox="1"/>
          <p:nvPr/>
        </p:nvSpPr>
        <p:spPr>
          <a:xfrm>
            <a:off x="4839998" y="5130559"/>
            <a:ext cx="1378868" cy="369236"/>
          </a:xfrm>
          <a:prstGeom prst="rect">
            <a:avLst/>
          </a:prstGeom>
          <a:noFill/>
        </p:spPr>
        <p:txBody>
          <a:bodyPr wrap="square" rtlCol="0">
            <a:spAutoFit/>
          </a:bodyPr>
          <a:lstStyle/>
          <a:p>
            <a:pPr algn="ctr"/>
            <a:r>
              <a:rPr lang="en-US" sz="900" b="1" dirty="0"/>
              <a:t>Requirements-Driven</a:t>
            </a:r>
          </a:p>
          <a:p>
            <a:pPr algn="ctr"/>
            <a:r>
              <a:rPr lang="en-US" sz="900" b="1" dirty="0"/>
              <a:t>Practices</a:t>
            </a:r>
          </a:p>
        </p:txBody>
      </p:sp>
      <p:sp>
        <p:nvSpPr>
          <p:cNvPr id="24" name="TextBox 23">
            <a:extLst>
              <a:ext uri="{FF2B5EF4-FFF2-40B4-BE49-F238E27FC236}">
                <a16:creationId xmlns:a16="http://schemas.microsoft.com/office/drawing/2014/main" id="{E6A24E8A-563B-8F20-6EC5-8C50D2925CEE}"/>
              </a:ext>
            </a:extLst>
          </p:cNvPr>
          <p:cNvSpPr txBox="1"/>
          <p:nvPr/>
        </p:nvSpPr>
        <p:spPr>
          <a:xfrm>
            <a:off x="6234342" y="5130559"/>
            <a:ext cx="1078450" cy="369236"/>
          </a:xfrm>
          <a:prstGeom prst="rect">
            <a:avLst/>
          </a:prstGeom>
          <a:noFill/>
        </p:spPr>
        <p:txBody>
          <a:bodyPr wrap="square" rtlCol="0">
            <a:spAutoFit/>
          </a:bodyPr>
          <a:lstStyle/>
          <a:p>
            <a:pPr algn="ctr"/>
            <a:r>
              <a:rPr lang="en-US" sz="900" b="1" dirty="0"/>
              <a:t>Enterprise-Wide</a:t>
            </a:r>
          </a:p>
          <a:p>
            <a:pPr algn="ctr"/>
            <a:r>
              <a:rPr lang="en-US" sz="900" b="1" dirty="0"/>
              <a:t>Standardization</a:t>
            </a:r>
          </a:p>
        </p:txBody>
      </p:sp>
      <p:sp>
        <p:nvSpPr>
          <p:cNvPr id="31" name="TextBox 30">
            <a:extLst>
              <a:ext uri="{FF2B5EF4-FFF2-40B4-BE49-F238E27FC236}">
                <a16:creationId xmlns:a16="http://schemas.microsoft.com/office/drawing/2014/main" id="{47BE5210-52A7-FB5E-8908-26E2CE8BA88E}"/>
              </a:ext>
            </a:extLst>
          </p:cNvPr>
          <p:cNvSpPr txBox="1"/>
          <p:nvPr/>
        </p:nvSpPr>
        <p:spPr>
          <a:xfrm>
            <a:off x="2496028" y="6386988"/>
            <a:ext cx="6093672" cy="261610"/>
          </a:xfrm>
          <a:prstGeom prst="rect">
            <a:avLst/>
          </a:prstGeom>
          <a:noFill/>
        </p:spPr>
        <p:txBody>
          <a:bodyPr wrap="square">
            <a:spAutoFit/>
          </a:bodyPr>
          <a:lstStyle/>
          <a:p>
            <a:r>
              <a:rPr lang="en-US" sz="1100" b="1" dirty="0">
                <a:solidFill>
                  <a:srgbClr val="0070C0"/>
                </a:solidFill>
              </a:rPr>
              <a:t>* CMM level and CMM Sweet Spot images </a:t>
            </a:r>
            <a:r>
              <a:rPr lang="en-US" sz="1100" dirty="0">
                <a:solidFill>
                  <a:srgbClr val="0070C0"/>
                </a:solidFill>
              </a:rPr>
              <a:t>(link in references) </a:t>
            </a:r>
          </a:p>
        </p:txBody>
      </p:sp>
    </p:spTree>
    <p:extLst>
      <p:ext uri="{BB962C8B-B14F-4D97-AF65-F5344CB8AC3E}">
        <p14:creationId xmlns:p14="http://schemas.microsoft.com/office/powerpoint/2010/main" val="2235154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Maturity Level vs. Cost and Complexity</a:t>
            </a:r>
            <a:r>
              <a:rPr lang="en-US" baseline="30000" dirty="0">
                <a:solidFill>
                  <a:srgbClr val="0070C0"/>
                </a:solidFill>
              </a:rPr>
              <a:t> *</a:t>
            </a:r>
            <a:endParaRPr dirty="0"/>
          </a:p>
        </p:txBody>
      </p:sp>
      <p:sp>
        <p:nvSpPr>
          <p:cNvPr id="3" name="TextBox 2">
            <a:extLst>
              <a:ext uri="{FF2B5EF4-FFF2-40B4-BE49-F238E27FC236}">
                <a16:creationId xmlns:a16="http://schemas.microsoft.com/office/drawing/2014/main" id="{46596FB7-592F-1B98-5406-B9BA3D9DAB3B}"/>
              </a:ext>
            </a:extLst>
          </p:cNvPr>
          <p:cNvSpPr txBox="1"/>
          <p:nvPr/>
        </p:nvSpPr>
        <p:spPr>
          <a:xfrm>
            <a:off x="2676005" y="4443771"/>
            <a:ext cx="1004626" cy="553854"/>
          </a:xfrm>
          <a:prstGeom prst="rect">
            <a:avLst/>
          </a:prstGeom>
          <a:solidFill>
            <a:schemeClr val="tx1"/>
          </a:solidFill>
          <a:ln w="12700">
            <a:solidFill>
              <a:schemeClr val="tx1"/>
            </a:solidFill>
          </a:ln>
        </p:spPr>
        <p:txBody>
          <a:bodyPr wrap="square" rtlCol="0">
            <a:spAutoFit/>
          </a:bodyPr>
          <a:lstStyle/>
          <a:p>
            <a:pPr algn="ctr"/>
            <a:r>
              <a:rPr lang="en-US" sz="1000" dirty="0">
                <a:solidFill>
                  <a:schemeClr val="bg1"/>
                </a:solidFill>
              </a:rPr>
              <a:t>CMM 0</a:t>
            </a:r>
          </a:p>
          <a:p>
            <a:pPr algn="ctr"/>
            <a:r>
              <a:rPr lang="en-US" sz="1000" dirty="0">
                <a:solidFill>
                  <a:schemeClr val="bg1"/>
                </a:solidFill>
              </a:rPr>
              <a:t>Not</a:t>
            </a:r>
          </a:p>
          <a:p>
            <a:pPr algn="ctr"/>
            <a:r>
              <a:rPr lang="en-US" sz="1000" dirty="0">
                <a:solidFill>
                  <a:schemeClr val="bg1"/>
                </a:solidFill>
              </a:rPr>
              <a:t>Performed</a:t>
            </a:r>
          </a:p>
        </p:txBody>
      </p:sp>
      <p:cxnSp>
        <p:nvCxnSpPr>
          <p:cNvPr id="14" name="Straight Arrow Connector 13">
            <a:extLst>
              <a:ext uri="{FF2B5EF4-FFF2-40B4-BE49-F238E27FC236}">
                <a16:creationId xmlns:a16="http://schemas.microsoft.com/office/drawing/2014/main" id="{19226730-707F-ACA2-59AE-C8673E564824}"/>
              </a:ext>
            </a:extLst>
          </p:cNvPr>
          <p:cNvCxnSpPr/>
          <p:nvPr/>
        </p:nvCxnSpPr>
        <p:spPr>
          <a:xfrm>
            <a:off x="2561735" y="5137907"/>
            <a:ext cx="74847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987E315-59B9-33D5-E174-0DFDFE08317A}"/>
              </a:ext>
            </a:extLst>
          </p:cNvPr>
          <p:cNvCxnSpPr>
            <a:cxnSpLocks/>
          </p:cNvCxnSpPr>
          <p:nvPr/>
        </p:nvCxnSpPr>
        <p:spPr>
          <a:xfrm flipV="1">
            <a:off x="2561735" y="1274849"/>
            <a:ext cx="0" cy="38700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FFDD27-16D2-4BFC-B02E-75723195FF92}"/>
              </a:ext>
            </a:extLst>
          </p:cNvPr>
          <p:cNvSpPr txBox="1"/>
          <p:nvPr/>
        </p:nvSpPr>
        <p:spPr>
          <a:xfrm rot="16200000">
            <a:off x="391986" y="3041692"/>
            <a:ext cx="3870038" cy="307697"/>
          </a:xfrm>
          <a:prstGeom prst="rect">
            <a:avLst/>
          </a:prstGeom>
          <a:noFill/>
        </p:spPr>
        <p:txBody>
          <a:bodyPr wrap="square" rtlCol="0">
            <a:spAutoFit/>
          </a:bodyPr>
          <a:lstStyle/>
          <a:p>
            <a:pPr algn="ctr"/>
            <a:r>
              <a:rPr lang="en-US" b="1" dirty="0"/>
              <a:t>Cost and Complexity</a:t>
            </a:r>
          </a:p>
        </p:txBody>
      </p:sp>
      <p:sp>
        <p:nvSpPr>
          <p:cNvPr id="17" name="TextBox 16">
            <a:extLst>
              <a:ext uri="{FF2B5EF4-FFF2-40B4-BE49-F238E27FC236}">
                <a16:creationId xmlns:a16="http://schemas.microsoft.com/office/drawing/2014/main" id="{8528A7A8-3EB2-E76E-0A31-18CCBF423F46}"/>
              </a:ext>
            </a:extLst>
          </p:cNvPr>
          <p:cNvSpPr txBox="1"/>
          <p:nvPr/>
        </p:nvSpPr>
        <p:spPr>
          <a:xfrm>
            <a:off x="2561735" y="5493975"/>
            <a:ext cx="7484695" cy="307697"/>
          </a:xfrm>
          <a:prstGeom prst="rect">
            <a:avLst/>
          </a:prstGeom>
          <a:noFill/>
        </p:spPr>
        <p:txBody>
          <a:bodyPr wrap="square" rtlCol="0">
            <a:spAutoFit/>
          </a:bodyPr>
          <a:lstStyle/>
          <a:p>
            <a:pPr algn="ctr"/>
            <a:r>
              <a:rPr lang="en-US" b="1" dirty="0"/>
              <a:t>Maturity Level (People, Processes &amp; Technology)</a:t>
            </a:r>
          </a:p>
        </p:txBody>
      </p:sp>
      <p:sp>
        <p:nvSpPr>
          <p:cNvPr id="18" name="Rectangle 17">
            <a:extLst>
              <a:ext uri="{FF2B5EF4-FFF2-40B4-BE49-F238E27FC236}">
                <a16:creationId xmlns:a16="http://schemas.microsoft.com/office/drawing/2014/main" id="{9EB776C3-46BD-E135-43EB-C74AA3EC7B8D}"/>
              </a:ext>
            </a:extLst>
          </p:cNvPr>
          <p:cNvSpPr/>
          <p:nvPr/>
        </p:nvSpPr>
        <p:spPr>
          <a:xfrm>
            <a:off x="2547776" y="5149992"/>
            <a:ext cx="7213307" cy="330371"/>
          </a:xfrm>
          <a:prstGeom prst="rect">
            <a:avLst/>
          </a:prstGeom>
          <a:gradFill>
            <a:gsLst>
              <a:gs pos="0">
                <a:schemeClr val="tx1"/>
              </a:gs>
              <a:gs pos="57000">
                <a:srgbClr val="A9D18E"/>
              </a:gs>
              <a:gs pos="41000">
                <a:srgbClr val="FFD966"/>
              </a:gs>
              <a:gs pos="26000">
                <a:srgbClr val="C00000"/>
              </a:gs>
              <a:gs pos="88000">
                <a:srgbClr val="385723"/>
              </a:gs>
              <a:gs pos="13000">
                <a:schemeClr val="tx1"/>
              </a:gs>
              <a:gs pos="74000">
                <a:srgbClr val="548235"/>
              </a:gs>
              <a:gs pos="100000">
                <a:srgbClr val="38572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7163A900-FE8F-BD0E-5C4A-709B7D1DA3AD}"/>
              </a:ext>
            </a:extLst>
          </p:cNvPr>
          <p:cNvSpPr txBox="1"/>
          <p:nvPr/>
        </p:nvSpPr>
        <p:spPr>
          <a:xfrm>
            <a:off x="2691971" y="5130559"/>
            <a:ext cx="1021989" cy="369236"/>
          </a:xfrm>
          <a:prstGeom prst="rect">
            <a:avLst/>
          </a:prstGeom>
          <a:noFill/>
        </p:spPr>
        <p:txBody>
          <a:bodyPr wrap="square" rtlCol="0">
            <a:spAutoFit/>
          </a:bodyPr>
          <a:lstStyle/>
          <a:p>
            <a:pPr algn="ctr"/>
            <a:r>
              <a:rPr lang="en-US" sz="900" b="1" dirty="0">
                <a:solidFill>
                  <a:schemeClr val="bg1"/>
                </a:solidFill>
              </a:rPr>
              <a:t>Non-existent</a:t>
            </a:r>
          </a:p>
          <a:p>
            <a:pPr algn="ctr"/>
            <a:r>
              <a:rPr lang="en-US" sz="900" b="1" dirty="0">
                <a:solidFill>
                  <a:schemeClr val="bg1"/>
                </a:solidFill>
              </a:rPr>
              <a:t>Practices</a:t>
            </a:r>
          </a:p>
        </p:txBody>
      </p:sp>
      <p:sp>
        <p:nvSpPr>
          <p:cNvPr id="20" name="TextBox 19">
            <a:extLst>
              <a:ext uri="{FF2B5EF4-FFF2-40B4-BE49-F238E27FC236}">
                <a16:creationId xmlns:a16="http://schemas.microsoft.com/office/drawing/2014/main" id="{FF082C49-D127-8E7C-6543-08F405135675}"/>
              </a:ext>
            </a:extLst>
          </p:cNvPr>
          <p:cNvSpPr txBox="1"/>
          <p:nvPr/>
        </p:nvSpPr>
        <p:spPr>
          <a:xfrm>
            <a:off x="3854043" y="5130559"/>
            <a:ext cx="1021989" cy="369236"/>
          </a:xfrm>
          <a:prstGeom prst="rect">
            <a:avLst/>
          </a:prstGeom>
          <a:noFill/>
        </p:spPr>
        <p:txBody>
          <a:bodyPr wrap="square" rtlCol="0">
            <a:spAutoFit/>
          </a:bodyPr>
          <a:lstStyle/>
          <a:p>
            <a:pPr algn="ctr"/>
            <a:r>
              <a:rPr lang="en-US" sz="900" b="1" dirty="0">
                <a:solidFill>
                  <a:schemeClr val="bg1"/>
                </a:solidFill>
              </a:rPr>
              <a:t>Ad Hoc</a:t>
            </a:r>
          </a:p>
          <a:p>
            <a:pPr algn="ctr"/>
            <a:r>
              <a:rPr lang="en-US" sz="900" b="1" dirty="0">
                <a:solidFill>
                  <a:schemeClr val="bg1"/>
                </a:solidFill>
              </a:rPr>
              <a:t>Practices</a:t>
            </a:r>
          </a:p>
        </p:txBody>
      </p:sp>
      <p:sp>
        <p:nvSpPr>
          <p:cNvPr id="21" name="TextBox 20">
            <a:extLst>
              <a:ext uri="{FF2B5EF4-FFF2-40B4-BE49-F238E27FC236}">
                <a16:creationId xmlns:a16="http://schemas.microsoft.com/office/drawing/2014/main" id="{ADD77CA4-7551-A044-48E8-D7E0C628A8DB}"/>
              </a:ext>
            </a:extLst>
          </p:cNvPr>
          <p:cNvSpPr txBox="1"/>
          <p:nvPr/>
        </p:nvSpPr>
        <p:spPr>
          <a:xfrm>
            <a:off x="7462763" y="5130559"/>
            <a:ext cx="1005312" cy="369236"/>
          </a:xfrm>
          <a:prstGeom prst="rect">
            <a:avLst/>
          </a:prstGeom>
          <a:noFill/>
        </p:spPr>
        <p:txBody>
          <a:bodyPr wrap="square" rtlCol="0">
            <a:spAutoFit/>
          </a:bodyPr>
          <a:lstStyle/>
          <a:p>
            <a:pPr algn="ctr"/>
            <a:r>
              <a:rPr lang="en-US" sz="900" b="1" dirty="0">
                <a:solidFill>
                  <a:schemeClr val="bg1"/>
                </a:solidFill>
              </a:rPr>
              <a:t>Metrics-Driven</a:t>
            </a:r>
          </a:p>
          <a:p>
            <a:pPr algn="ctr"/>
            <a:r>
              <a:rPr lang="en-US" sz="900" b="1" dirty="0">
                <a:solidFill>
                  <a:schemeClr val="bg1"/>
                </a:solidFill>
              </a:rPr>
              <a:t>Governance</a:t>
            </a:r>
          </a:p>
        </p:txBody>
      </p:sp>
      <p:sp>
        <p:nvSpPr>
          <p:cNvPr id="22" name="TextBox 21">
            <a:extLst>
              <a:ext uri="{FF2B5EF4-FFF2-40B4-BE49-F238E27FC236}">
                <a16:creationId xmlns:a16="http://schemas.microsoft.com/office/drawing/2014/main" id="{C4E8C8DA-F6BF-7718-7021-332BC0194840}"/>
              </a:ext>
            </a:extLst>
          </p:cNvPr>
          <p:cNvSpPr txBox="1"/>
          <p:nvPr/>
        </p:nvSpPr>
        <p:spPr>
          <a:xfrm>
            <a:off x="8754256" y="5130559"/>
            <a:ext cx="1005312" cy="369236"/>
          </a:xfrm>
          <a:prstGeom prst="rect">
            <a:avLst/>
          </a:prstGeom>
          <a:noFill/>
        </p:spPr>
        <p:txBody>
          <a:bodyPr wrap="square" rtlCol="0">
            <a:spAutoFit/>
          </a:bodyPr>
          <a:lstStyle/>
          <a:p>
            <a:pPr algn="ctr"/>
            <a:r>
              <a:rPr lang="en-US" sz="900" b="1" dirty="0">
                <a:solidFill>
                  <a:schemeClr val="bg1"/>
                </a:solidFill>
              </a:rPr>
              <a:t>World-Class</a:t>
            </a:r>
          </a:p>
          <a:p>
            <a:pPr algn="ctr"/>
            <a:r>
              <a:rPr lang="en-US" sz="900" b="1" dirty="0">
                <a:solidFill>
                  <a:schemeClr val="bg1"/>
                </a:solidFill>
              </a:rPr>
              <a:t>Practices</a:t>
            </a:r>
          </a:p>
        </p:txBody>
      </p:sp>
      <p:sp>
        <p:nvSpPr>
          <p:cNvPr id="23" name="TextBox 22">
            <a:extLst>
              <a:ext uri="{FF2B5EF4-FFF2-40B4-BE49-F238E27FC236}">
                <a16:creationId xmlns:a16="http://schemas.microsoft.com/office/drawing/2014/main" id="{CF786496-49C7-5DAE-9B8E-1691E7E7E709}"/>
              </a:ext>
            </a:extLst>
          </p:cNvPr>
          <p:cNvSpPr txBox="1"/>
          <p:nvPr/>
        </p:nvSpPr>
        <p:spPr>
          <a:xfrm>
            <a:off x="4839998" y="5130559"/>
            <a:ext cx="1378868" cy="369236"/>
          </a:xfrm>
          <a:prstGeom prst="rect">
            <a:avLst/>
          </a:prstGeom>
          <a:noFill/>
        </p:spPr>
        <p:txBody>
          <a:bodyPr wrap="square" rtlCol="0">
            <a:spAutoFit/>
          </a:bodyPr>
          <a:lstStyle/>
          <a:p>
            <a:pPr algn="ctr"/>
            <a:r>
              <a:rPr lang="en-US" sz="900" b="1" dirty="0"/>
              <a:t>Requirements-Driven</a:t>
            </a:r>
          </a:p>
          <a:p>
            <a:pPr algn="ctr"/>
            <a:r>
              <a:rPr lang="en-US" sz="900" b="1" dirty="0"/>
              <a:t>Practices</a:t>
            </a:r>
          </a:p>
        </p:txBody>
      </p:sp>
      <p:sp>
        <p:nvSpPr>
          <p:cNvPr id="24" name="TextBox 23">
            <a:extLst>
              <a:ext uri="{FF2B5EF4-FFF2-40B4-BE49-F238E27FC236}">
                <a16:creationId xmlns:a16="http://schemas.microsoft.com/office/drawing/2014/main" id="{E6A24E8A-563B-8F20-6EC5-8C50D2925CEE}"/>
              </a:ext>
            </a:extLst>
          </p:cNvPr>
          <p:cNvSpPr txBox="1"/>
          <p:nvPr/>
        </p:nvSpPr>
        <p:spPr>
          <a:xfrm>
            <a:off x="6234342" y="5130559"/>
            <a:ext cx="1078450" cy="369236"/>
          </a:xfrm>
          <a:prstGeom prst="rect">
            <a:avLst/>
          </a:prstGeom>
          <a:noFill/>
        </p:spPr>
        <p:txBody>
          <a:bodyPr wrap="square" rtlCol="0">
            <a:spAutoFit/>
          </a:bodyPr>
          <a:lstStyle/>
          <a:p>
            <a:pPr algn="ctr"/>
            <a:r>
              <a:rPr lang="en-US" sz="900" b="1" dirty="0"/>
              <a:t>Enterprise-Wide</a:t>
            </a:r>
          </a:p>
          <a:p>
            <a:pPr algn="ctr"/>
            <a:r>
              <a:rPr lang="en-US" sz="900" b="1" dirty="0"/>
              <a:t>Standardization</a:t>
            </a:r>
          </a:p>
        </p:txBody>
      </p:sp>
      <p:sp>
        <p:nvSpPr>
          <p:cNvPr id="31" name="TextBox 30">
            <a:extLst>
              <a:ext uri="{FF2B5EF4-FFF2-40B4-BE49-F238E27FC236}">
                <a16:creationId xmlns:a16="http://schemas.microsoft.com/office/drawing/2014/main" id="{47BE5210-52A7-FB5E-8908-26E2CE8BA88E}"/>
              </a:ext>
            </a:extLst>
          </p:cNvPr>
          <p:cNvSpPr txBox="1"/>
          <p:nvPr/>
        </p:nvSpPr>
        <p:spPr>
          <a:xfrm>
            <a:off x="2496028" y="6386988"/>
            <a:ext cx="6093672" cy="261610"/>
          </a:xfrm>
          <a:prstGeom prst="rect">
            <a:avLst/>
          </a:prstGeom>
          <a:noFill/>
        </p:spPr>
        <p:txBody>
          <a:bodyPr wrap="square">
            <a:spAutoFit/>
          </a:bodyPr>
          <a:lstStyle/>
          <a:p>
            <a:r>
              <a:rPr lang="en-US" sz="1100" b="1" dirty="0">
                <a:solidFill>
                  <a:srgbClr val="0070C0"/>
                </a:solidFill>
              </a:rPr>
              <a:t>* CMM level and CMM Sweet Spot images </a:t>
            </a:r>
            <a:r>
              <a:rPr lang="en-US" sz="1100" dirty="0">
                <a:solidFill>
                  <a:srgbClr val="0070C0"/>
                </a:solidFill>
              </a:rPr>
              <a:t>(link in references) </a:t>
            </a:r>
          </a:p>
        </p:txBody>
      </p:sp>
    </p:spTree>
    <p:extLst>
      <p:ext uri="{BB962C8B-B14F-4D97-AF65-F5344CB8AC3E}">
        <p14:creationId xmlns:p14="http://schemas.microsoft.com/office/powerpoint/2010/main" val="138127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Supply Chain Training Path</a:t>
            </a:r>
            <a:endParaRPr dirty="0"/>
          </a:p>
        </p:txBody>
      </p:sp>
      <p:pic>
        <p:nvPicPr>
          <p:cNvPr id="2" name="Picture 1">
            <a:extLst>
              <a:ext uri="{FF2B5EF4-FFF2-40B4-BE49-F238E27FC236}">
                <a16:creationId xmlns:a16="http://schemas.microsoft.com/office/drawing/2014/main" id="{3F71A1DD-3122-0516-B440-78984D368B64}"/>
              </a:ext>
            </a:extLst>
          </p:cNvPr>
          <p:cNvPicPr>
            <a:picLocks noChangeAspect="1"/>
          </p:cNvPicPr>
          <p:nvPr/>
        </p:nvPicPr>
        <p:blipFill>
          <a:blip r:embed="rId3"/>
          <a:stretch>
            <a:fillRect/>
          </a:stretch>
        </p:blipFill>
        <p:spPr>
          <a:xfrm>
            <a:off x="2791220" y="1275513"/>
            <a:ext cx="6606384" cy="5121803"/>
          </a:xfrm>
          <a:prstGeom prst="rect">
            <a:avLst/>
          </a:prstGeom>
        </p:spPr>
      </p:pic>
    </p:spTree>
    <p:extLst>
      <p:ext uri="{BB962C8B-B14F-4D97-AF65-F5344CB8AC3E}">
        <p14:creationId xmlns:p14="http://schemas.microsoft.com/office/powerpoint/2010/main" val="1968679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Maturity Level vs. Cost and Complexity</a:t>
            </a:r>
            <a:r>
              <a:rPr lang="en-US" baseline="30000" dirty="0">
                <a:solidFill>
                  <a:srgbClr val="0070C0"/>
                </a:solidFill>
              </a:rPr>
              <a:t> *</a:t>
            </a:r>
            <a:endParaRPr dirty="0"/>
          </a:p>
        </p:txBody>
      </p:sp>
      <p:sp>
        <p:nvSpPr>
          <p:cNvPr id="3" name="TextBox 2">
            <a:extLst>
              <a:ext uri="{FF2B5EF4-FFF2-40B4-BE49-F238E27FC236}">
                <a16:creationId xmlns:a16="http://schemas.microsoft.com/office/drawing/2014/main" id="{46596FB7-592F-1B98-5406-B9BA3D9DAB3B}"/>
              </a:ext>
            </a:extLst>
          </p:cNvPr>
          <p:cNvSpPr txBox="1"/>
          <p:nvPr/>
        </p:nvSpPr>
        <p:spPr>
          <a:xfrm>
            <a:off x="2676005" y="4443771"/>
            <a:ext cx="1004626" cy="553854"/>
          </a:xfrm>
          <a:prstGeom prst="rect">
            <a:avLst/>
          </a:prstGeom>
          <a:solidFill>
            <a:schemeClr val="tx1"/>
          </a:solidFill>
          <a:ln w="12700">
            <a:solidFill>
              <a:schemeClr val="tx1"/>
            </a:solidFill>
          </a:ln>
        </p:spPr>
        <p:txBody>
          <a:bodyPr wrap="square" rtlCol="0">
            <a:spAutoFit/>
          </a:bodyPr>
          <a:lstStyle/>
          <a:p>
            <a:pPr algn="ctr"/>
            <a:r>
              <a:rPr lang="en-US" sz="1000" dirty="0">
                <a:solidFill>
                  <a:schemeClr val="bg1"/>
                </a:solidFill>
              </a:rPr>
              <a:t>CMM 0</a:t>
            </a:r>
          </a:p>
          <a:p>
            <a:pPr algn="ctr"/>
            <a:r>
              <a:rPr lang="en-US" sz="1000" dirty="0">
                <a:solidFill>
                  <a:schemeClr val="bg1"/>
                </a:solidFill>
              </a:rPr>
              <a:t>Not</a:t>
            </a:r>
          </a:p>
          <a:p>
            <a:pPr algn="ctr"/>
            <a:r>
              <a:rPr lang="en-US" sz="1000" dirty="0">
                <a:solidFill>
                  <a:schemeClr val="bg1"/>
                </a:solidFill>
              </a:rPr>
              <a:t>Performed</a:t>
            </a:r>
          </a:p>
        </p:txBody>
      </p:sp>
      <p:sp>
        <p:nvSpPr>
          <p:cNvPr id="4" name="TextBox 3">
            <a:extLst>
              <a:ext uri="{FF2B5EF4-FFF2-40B4-BE49-F238E27FC236}">
                <a16:creationId xmlns:a16="http://schemas.microsoft.com/office/drawing/2014/main" id="{975C9968-4480-ACCB-CC72-07A1ED71785B}"/>
              </a:ext>
            </a:extLst>
          </p:cNvPr>
          <p:cNvSpPr txBox="1"/>
          <p:nvPr/>
        </p:nvSpPr>
        <p:spPr>
          <a:xfrm>
            <a:off x="3835372" y="3796239"/>
            <a:ext cx="1004626" cy="553854"/>
          </a:xfrm>
          <a:prstGeom prst="rect">
            <a:avLst/>
          </a:prstGeom>
          <a:solidFill>
            <a:srgbClr val="C00000"/>
          </a:solidFill>
          <a:ln w="12700">
            <a:solidFill>
              <a:schemeClr val="tx1"/>
            </a:solidFill>
          </a:ln>
        </p:spPr>
        <p:txBody>
          <a:bodyPr wrap="square" rtlCol="0">
            <a:spAutoFit/>
          </a:bodyPr>
          <a:lstStyle/>
          <a:p>
            <a:pPr algn="ctr"/>
            <a:r>
              <a:rPr lang="en-US" sz="1000" dirty="0">
                <a:solidFill>
                  <a:schemeClr val="bg1"/>
                </a:solidFill>
              </a:rPr>
              <a:t>CMM 1</a:t>
            </a:r>
          </a:p>
          <a:p>
            <a:pPr algn="ctr"/>
            <a:r>
              <a:rPr lang="en-US" sz="1000" dirty="0">
                <a:solidFill>
                  <a:schemeClr val="bg1"/>
                </a:solidFill>
              </a:rPr>
              <a:t>Performed</a:t>
            </a:r>
          </a:p>
          <a:p>
            <a:pPr algn="ctr"/>
            <a:r>
              <a:rPr lang="en-US" sz="1000" dirty="0">
                <a:solidFill>
                  <a:schemeClr val="bg1"/>
                </a:solidFill>
              </a:rPr>
              <a:t>Informally</a:t>
            </a:r>
          </a:p>
        </p:txBody>
      </p:sp>
      <p:cxnSp>
        <p:nvCxnSpPr>
          <p:cNvPr id="14" name="Straight Arrow Connector 13">
            <a:extLst>
              <a:ext uri="{FF2B5EF4-FFF2-40B4-BE49-F238E27FC236}">
                <a16:creationId xmlns:a16="http://schemas.microsoft.com/office/drawing/2014/main" id="{19226730-707F-ACA2-59AE-C8673E564824}"/>
              </a:ext>
            </a:extLst>
          </p:cNvPr>
          <p:cNvCxnSpPr/>
          <p:nvPr/>
        </p:nvCxnSpPr>
        <p:spPr>
          <a:xfrm>
            <a:off x="2561735" y="5137907"/>
            <a:ext cx="74847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987E315-59B9-33D5-E174-0DFDFE08317A}"/>
              </a:ext>
            </a:extLst>
          </p:cNvPr>
          <p:cNvCxnSpPr>
            <a:cxnSpLocks/>
          </p:cNvCxnSpPr>
          <p:nvPr/>
        </p:nvCxnSpPr>
        <p:spPr>
          <a:xfrm flipV="1">
            <a:off x="2561735" y="1274849"/>
            <a:ext cx="0" cy="38700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FFDD27-16D2-4BFC-B02E-75723195FF92}"/>
              </a:ext>
            </a:extLst>
          </p:cNvPr>
          <p:cNvSpPr txBox="1"/>
          <p:nvPr/>
        </p:nvSpPr>
        <p:spPr>
          <a:xfrm rot="16200000">
            <a:off x="391986" y="3041692"/>
            <a:ext cx="3870038" cy="307697"/>
          </a:xfrm>
          <a:prstGeom prst="rect">
            <a:avLst/>
          </a:prstGeom>
          <a:noFill/>
        </p:spPr>
        <p:txBody>
          <a:bodyPr wrap="square" rtlCol="0">
            <a:spAutoFit/>
          </a:bodyPr>
          <a:lstStyle/>
          <a:p>
            <a:pPr algn="ctr"/>
            <a:r>
              <a:rPr lang="en-US" b="1" dirty="0"/>
              <a:t>Cost and Complexity</a:t>
            </a:r>
          </a:p>
        </p:txBody>
      </p:sp>
      <p:sp>
        <p:nvSpPr>
          <p:cNvPr id="17" name="TextBox 16">
            <a:extLst>
              <a:ext uri="{FF2B5EF4-FFF2-40B4-BE49-F238E27FC236}">
                <a16:creationId xmlns:a16="http://schemas.microsoft.com/office/drawing/2014/main" id="{8528A7A8-3EB2-E76E-0A31-18CCBF423F46}"/>
              </a:ext>
            </a:extLst>
          </p:cNvPr>
          <p:cNvSpPr txBox="1"/>
          <p:nvPr/>
        </p:nvSpPr>
        <p:spPr>
          <a:xfrm>
            <a:off x="2561735" y="5493975"/>
            <a:ext cx="7484695" cy="307697"/>
          </a:xfrm>
          <a:prstGeom prst="rect">
            <a:avLst/>
          </a:prstGeom>
          <a:noFill/>
        </p:spPr>
        <p:txBody>
          <a:bodyPr wrap="square" rtlCol="0">
            <a:spAutoFit/>
          </a:bodyPr>
          <a:lstStyle/>
          <a:p>
            <a:pPr algn="ctr"/>
            <a:r>
              <a:rPr lang="en-US" b="1" dirty="0"/>
              <a:t>Maturity Level (People, Processes &amp; Technology)</a:t>
            </a:r>
          </a:p>
        </p:txBody>
      </p:sp>
      <p:sp>
        <p:nvSpPr>
          <p:cNvPr id="18" name="Rectangle 17">
            <a:extLst>
              <a:ext uri="{FF2B5EF4-FFF2-40B4-BE49-F238E27FC236}">
                <a16:creationId xmlns:a16="http://schemas.microsoft.com/office/drawing/2014/main" id="{9EB776C3-46BD-E135-43EB-C74AA3EC7B8D}"/>
              </a:ext>
            </a:extLst>
          </p:cNvPr>
          <p:cNvSpPr/>
          <p:nvPr/>
        </p:nvSpPr>
        <p:spPr>
          <a:xfrm>
            <a:off x="2547776" y="5149992"/>
            <a:ext cx="7213307" cy="330371"/>
          </a:xfrm>
          <a:prstGeom prst="rect">
            <a:avLst/>
          </a:prstGeom>
          <a:gradFill>
            <a:gsLst>
              <a:gs pos="0">
                <a:schemeClr val="tx1"/>
              </a:gs>
              <a:gs pos="57000">
                <a:srgbClr val="A9D18E"/>
              </a:gs>
              <a:gs pos="41000">
                <a:srgbClr val="FFD966"/>
              </a:gs>
              <a:gs pos="26000">
                <a:srgbClr val="C00000"/>
              </a:gs>
              <a:gs pos="88000">
                <a:srgbClr val="385723"/>
              </a:gs>
              <a:gs pos="13000">
                <a:schemeClr val="tx1"/>
              </a:gs>
              <a:gs pos="74000">
                <a:srgbClr val="548235"/>
              </a:gs>
              <a:gs pos="100000">
                <a:srgbClr val="38572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7163A900-FE8F-BD0E-5C4A-709B7D1DA3AD}"/>
              </a:ext>
            </a:extLst>
          </p:cNvPr>
          <p:cNvSpPr txBox="1"/>
          <p:nvPr/>
        </p:nvSpPr>
        <p:spPr>
          <a:xfrm>
            <a:off x="2691971" y="5130559"/>
            <a:ext cx="1021989" cy="369236"/>
          </a:xfrm>
          <a:prstGeom prst="rect">
            <a:avLst/>
          </a:prstGeom>
          <a:noFill/>
        </p:spPr>
        <p:txBody>
          <a:bodyPr wrap="square" rtlCol="0">
            <a:spAutoFit/>
          </a:bodyPr>
          <a:lstStyle/>
          <a:p>
            <a:pPr algn="ctr"/>
            <a:r>
              <a:rPr lang="en-US" sz="900" b="1" dirty="0">
                <a:solidFill>
                  <a:schemeClr val="bg1"/>
                </a:solidFill>
              </a:rPr>
              <a:t>Non-existent</a:t>
            </a:r>
          </a:p>
          <a:p>
            <a:pPr algn="ctr"/>
            <a:r>
              <a:rPr lang="en-US" sz="900" b="1" dirty="0">
                <a:solidFill>
                  <a:schemeClr val="bg1"/>
                </a:solidFill>
              </a:rPr>
              <a:t>Practices</a:t>
            </a:r>
          </a:p>
        </p:txBody>
      </p:sp>
      <p:sp>
        <p:nvSpPr>
          <p:cNvPr id="20" name="TextBox 19">
            <a:extLst>
              <a:ext uri="{FF2B5EF4-FFF2-40B4-BE49-F238E27FC236}">
                <a16:creationId xmlns:a16="http://schemas.microsoft.com/office/drawing/2014/main" id="{FF082C49-D127-8E7C-6543-08F405135675}"/>
              </a:ext>
            </a:extLst>
          </p:cNvPr>
          <p:cNvSpPr txBox="1"/>
          <p:nvPr/>
        </p:nvSpPr>
        <p:spPr>
          <a:xfrm>
            <a:off x="3854043" y="5130559"/>
            <a:ext cx="1021989" cy="369236"/>
          </a:xfrm>
          <a:prstGeom prst="rect">
            <a:avLst/>
          </a:prstGeom>
          <a:noFill/>
        </p:spPr>
        <p:txBody>
          <a:bodyPr wrap="square" rtlCol="0">
            <a:spAutoFit/>
          </a:bodyPr>
          <a:lstStyle/>
          <a:p>
            <a:pPr algn="ctr"/>
            <a:r>
              <a:rPr lang="en-US" sz="900" b="1" dirty="0">
                <a:solidFill>
                  <a:schemeClr val="bg1"/>
                </a:solidFill>
              </a:rPr>
              <a:t>Ad Hoc</a:t>
            </a:r>
          </a:p>
          <a:p>
            <a:pPr algn="ctr"/>
            <a:r>
              <a:rPr lang="en-US" sz="900" b="1" dirty="0">
                <a:solidFill>
                  <a:schemeClr val="bg1"/>
                </a:solidFill>
              </a:rPr>
              <a:t>Practices</a:t>
            </a:r>
          </a:p>
        </p:txBody>
      </p:sp>
      <p:sp>
        <p:nvSpPr>
          <p:cNvPr id="21" name="TextBox 20">
            <a:extLst>
              <a:ext uri="{FF2B5EF4-FFF2-40B4-BE49-F238E27FC236}">
                <a16:creationId xmlns:a16="http://schemas.microsoft.com/office/drawing/2014/main" id="{ADD77CA4-7551-A044-48E8-D7E0C628A8DB}"/>
              </a:ext>
            </a:extLst>
          </p:cNvPr>
          <p:cNvSpPr txBox="1"/>
          <p:nvPr/>
        </p:nvSpPr>
        <p:spPr>
          <a:xfrm>
            <a:off x="7462763" y="5130559"/>
            <a:ext cx="1005312" cy="369236"/>
          </a:xfrm>
          <a:prstGeom prst="rect">
            <a:avLst/>
          </a:prstGeom>
          <a:noFill/>
        </p:spPr>
        <p:txBody>
          <a:bodyPr wrap="square" rtlCol="0">
            <a:spAutoFit/>
          </a:bodyPr>
          <a:lstStyle/>
          <a:p>
            <a:pPr algn="ctr"/>
            <a:r>
              <a:rPr lang="en-US" sz="900" b="1" dirty="0">
                <a:solidFill>
                  <a:schemeClr val="bg1"/>
                </a:solidFill>
              </a:rPr>
              <a:t>Metrics-Driven</a:t>
            </a:r>
          </a:p>
          <a:p>
            <a:pPr algn="ctr"/>
            <a:r>
              <a:rPr lang="en-US" sz="900" b="1" dirty="0">
                <a:solidFill>
                  <a:schemeClr val="bg1"/>
                </a:solidFill>
              </a:rPr>
              <a:t>Governance</a:t>
            </a:r>
          </a:p>
        </p:txBody>
      </p:sp>
      <p:sp>
        <p:nvSpPr>
          <p:cNvPr id="22" name="TextBox 21">
            <a:extLst>
              <a:ext uri="{FF2B5EF4-FFF2-40B4-BE49-F238E27FC236}">
                <a16:creationId xmlns:a16="http://schemas.microsoft.com/office/drawing/2014/main" id="{C4E8C8DA-F6BF-7718-7021-332BC0194840}"/>
              </a:ext>
            </a:extLst>
          </p:cNvPr>
          <p:cNvSpPr txBox="1"/>
          <p:nvPr/>
        </p:nvSpPr>
        <p:spPr>
          <a:xfrm>
            <a:off x="8754256" y="5130559"/>
            <a:ext cx="1005312" cy="369236"/>
          </a:xfrm>
          <a:prstGeom prst="rect">
            <a:avLst/>
          </a:prstGeom>
          <a:noFill/>
        </p:spPr>
        <p:txBody>
          <a:bodyPr wrap="square" rtlCol="0">
            <a:spAutoFit/>
          </a:bodyPr>
          <a:lstStyle/>
          <a:p>
            <a:pPr algn="ctr"/>
            <a:r>
              <a:rPr lang="en-US" sz="900" b="1" dirty="0">
                <a:solidFill>
                  <a:schemeClr val="bg1"/>
                </a:solidFill>
              </a:rPr>
              <a:t>World-Class</a:t>
            </a:r>
          </a:p>
          <a:p>
            <a:pPr algn="ctr"/>
            <a:r>
              <a:rPr lang="en-US" sz="900" b="1" dirty="0">
                <a:solidFill>
                  <a:schemeClr val="bg1"/>
                </a:solidFill>
              </a:rPr>
              <a:t>Practices</a:t>
            </a:r>
          </a:p>
        </p:txBody>
      </p:sp>
      <p:sp>
        <p:nvSpPr>
          <p:cNvPr id="23" name="TextBox 22">
            <a:extLst>
              <a:ext uri="{FF2B5EF4-FFF2-40B4-BE49-F238E27FC236}">
                <a16:creationId xmlns:a16="http://schemas.microsoft.com/office/drawing/2014/main" id="{CF786496-49C7-5DAE-9B8E-1691E7E7E709}"/>
              </a:ext>
            </a:extLst>
          </p:cNvPr>
          <p:cNvSpPr txBox="1"/>
          <p:nvPr/>
        </p:nvSpPr>
        <p:spPr>
          <a:xfrm>
            <a:off x="4839998" y="5130559"/>
            <a:ext cx="1378868" cy="369236"/>
          </a:xfrm>
          <a:prstGeom prst="rect">
            <a:avLst/>
          </a:prstGeom>
          <a:noFill/>
        </p:spPr>
        <p:txBody>
          <a:bodyPr wrap="square" rtlCol="0">
            <a:spAutoFit/>
          </a:bodyPr>
          <a:lstStyle/>
          <a:p>
            <a:pPr algn="ctr"/>
            <a:r>
              <a:rPr lang="en-US" sz="900" b="1" dirty="0"/>
              <a:t>Requirements-Driven</a:t>
            </a:r>
          </a:p>
          <a:p>
            <a:pPr algn="ctr"/>
            <a:r>
              <a:rPr lang="en-US" sz="900" b="1" dirty="0"/>
              <a:t>Practices</a:t>
            </a:r>
          </a:p>
        </p:txBody>
      </p:sp>
      <p:sp>
        <p:nvSpPr>
          <p:cNvPr id="24" name="TextBox 23">
            <a:extLst>
              <a:ext uri="{FF2B5EF4-FFF2-40B4-BE49-F238E27FC236}">
                <a16:creationId xmlns:a16="http://schemas.microsoft.com/office/drawing/2014/main" id="{E6A24E8A-563B-8F20-6EC5-8C50D2925CEE}"/>
              </a:ext>
            </a:extLst>
          </p:cNvPr>
          <p:cNvSpPr txBox="1"/>
          <p:nvPr/>
        </p:nvSpPr>
        <p:spPr>
          <a:xfrm>
            <a:off x="6234342" y="5130559"/>
            <a:ext cx="1078450" cy="369236"/>
          </a:xfrm>
          <a:prstGeom prst="rect">
            <a:avLst/>
          </a:prstGeom>
          <a:noFill/>
        </p:spPr>
        <p:txBody>
          <a:bodyPr wrap="square" rtlCol="0">
            <a:spAutoFit/>
          </a:bodyPr>
          <a:lstStyle/>
          <a:p>
            <a:pPr algn="ctr"/>
            <a:r>
              <a:rPr lang="en-US" sz="900" b="1" dirty="0"/>
              <a:t>Enterprise-Wide</a:t>
            </a:r>
          </a:p>
          <a:p>
            <a:pPr algn="ctr"/>
            <a:r>
              <a:rPr lang="en-US" sz="900" b="1" dirty="0"/>
              <a:t>Standardization</a:t>
            </a:r>
          </a:p>
        </p:txBody>
      </p:sp>
      <p:sp>
        <p:nvSpPr>
          <p:cNvPr id="25" name="TextBox 24">
            <a:extLst>
              <a:ext uri="{FF2B5EF4-FFF2-40B4-BE49-F238E27FC236}">
                <a16:creationId xmlns:a16="http://schemas.microsoft.com/office/drawing/2014/main" id="{5828DCE6-396E-5EB1-D626-EA7B22202E64}"/>
              </a:ext>
            </a:extLst>
          </p:cNvPr>
          <p:cNvSpPr txBox="1"/>
          <p:nvPr/>
        </p:nvSpPr>
        <p:spPr>
          <a:xfrm>
            <a:off x="3713959" y="4773610"/>
            <a:ext cx="1292676" cy="338466"/>
          </a:xfrm>
          <a:prstGeom prst="rect">
            <a:avLst/>
          </a:prstGeom>
          <a:noFill/>
        </p:spPr>
        <p:txBody>
          <a:bodyPr wrap="square" rtlCol="0">
            <a:spAutoFit/>
          </a:bodyPr>
          <a:lstStyle/>
          <a:p>
            <a:pPr algn="ctr"/>
            <a:r>
              <a:rPr lang="en-US" sz="800" dirty="0"/>
              <a:t>Incorporates capabilities</a:t>
            </a:r>
          </a:p>
          <a:p>
            <a:pPr algn="ctr"/>
            <a:r>
              <a:rPr lang="en-US" sz="800" dirty="0"/>
              <a:t>From CMM 0</a:t>
            </a:r>
          </a:p>
        </p:txBody>
      </p:sp>
      <p:cxnSp>
        <p:nvCxnSpPr>
          <p:cNvPr id="30" name="Elbow Connector 29">
            <a:extLst>
              <a:ext uri="{FF2B5EF4-FFF2-40B4-BE49-F238E27FC236}">
                <a16:creationId xmlns:a16="http://schemas.microsoft.com/office/drawing/2014/main" id="{DE3F5805-5FD9-00C0-5EC8-2428F4BF541C}"/>
              </a:ext>
            </a:extLst>
          </p:cNvPr>
          <p:cNvCxnSpPr>
            <a:cxnSpLocks/>
            <a:stCxn id="3" idx="3"/>
            <a:endCxn id="4" idx="2"/>
          </p:cNvCxnSpPr>
          <p:nvPr/>
        </p:nvCxnSpPr>
        <p:spPr>
          <a:xfrm flipV="1">
            <a:off x="3680631" y="4350093"/>
            <a:ext cx="657054" cy="37060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7BE5210-52A7-FB5E-8908-26E2CE8BA88E}"/>
              </a:ext>
            </a:extLst>
          </p:cNvPr>
          <p:cNvSpPr txBox="1"/>
          <p:nvPr/>
        </p:nvSpPr>
        <p:spPr>
          <a:xfrm>
            <a:off x="2496028" y="6386988"/>
            <a:ext cx="6093672" cy="261610"/>
          </a:xfrm>
          <a:prstGeom prst="rect">
            <a:avLst/>
          </a:prstGeom>
          <a:noFill/>
        </p:spPr>
        <p:txBody>
          <a:bodyPr wrap="square">
            <a:spAutoFit/>
          </a:bodyPr>
          <a:lstStyle/>
          <a:p>
            <a:r>
              <a:rPr lang="en-US" sz="1100" b="1" dirty="0">
                <a:solidFill>
                  <a:srgbClr val="0070C0"/>
                </a:solidFill>
              </a:rPr>
              <a:t>* CMM level and CMM Sweet Spot images </a:t>
            </a:r>
            <a:r>
              <a:rPr lang="en-US" sz="1100" dirty="0">
                <a:solidFill>
                  <a:srgbClr val="0070C0"/>
                </a:solidFill>
              </a:rPr>
              <a:t>(link in references) </a:t>
            </a:r>
          </a:p>
        </p:txBody>
      </p:sp>
    </p:spTree>
    <p:extLst>
      <p:ext uri="{BB962C8B-B14F-4D97-AF65-F5344CB8AC3E}">
        <p14:creationId xmlns:p14="http://schemas.microsoft.com/office/powerpoint/2010/main" val="2943543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Maturity Level vs. Cost and Complexity</a:t>
            </a:r>
            <a:r>
              <a:rPr lang="en-US" baseline="30000" dirty="0">
                <a:solidFill>
                  <a:srgbClr val="0070C0"/>
                </a:solidFill>
              </a:rPr>
              <a:t> *</a:t>
            </a:r>
            <a:endParaRPr dirty="0"/>
          </a:p>
        </p:txBody>
      </p:sp>
      <p:sp>
        <p:nvSpPr>
          <p:cNvPr id="3" name="TextBox 2">
            <a:extLst>
              <a:ext uri="{FF2B5EF4-FFF2-40B4-BE49-F238E27FC236}">
                <a16:creationId xmlns:a16="http://schemas.microsoft.com/office/drawing/2014/main" id="{46596FB7-592F-1B98-5406-B9BA3D9DAB3B}"/>
              </a:ext>
            </a:extLst>
          </p:cNvPr>
          <p:cNvSpPr txBox="1"/>
          <p:nvPr/>
        </p:nvSpPr>
        <p:spPr>
          <a:xfrm>
            <a:off x="2676005" y="4443771"/>
            <a:ext cx="1004626" cy="553854"/>
          </a:xfrm>
          <a:prstGeom prst="rect">
            <a:avLst/>
          </a:prstGeom>
          <a:solidFill>
            <a:schemeClr val="tx1"/>
          </a:solidFill>
          <a:ln w="12700">
            <a:solidFill>
              <a:schemeClr val="tx1"/>
            </a:solidFill>
          </a:ln>
        </p:spPr>
        <p:txBody>
          <a:bodyPr wrap="square" rtlCol="0">
            <a:spAutoFit/>
          </a:bodyPr>
          <a:lstStyle/>
          <a:p>
            <a:pPr algn="ctr"/>
            <a:r>
              <a:rPr lang="en-US" sz="1000" dirty="0">
                <a:solidFill>
                  <a:schemeClr val="bg1"/>
                </a:solidFill>
              </a:rPr>
              <a:t>CMM 0</a:t>
            </a:r>
          </a:p>
          <a:p>
            <a:pPr algn="ctr"/>
            <a:r>
              <a:rPr lang="en-US" sz="1000" dirty="0">
                <a:solidFill>
                  <a:schemeClr val="bg1"/>
                </a:solidFill>
              </a:rPr>
              <a:t>Not</a:t>
            </a:r>
          </a:p>
          <a:p>
            <a:pPr algn="ctr"/>
            <a:r>
              <a:rPr lang="en-US" sz="1000" dirty="0">
                <a:solidFill>
                  <a:schemeClr val="bg1"/>
                </a:solidFill>
              </a:rPr>
              <a:t>Performed</a:t>
            </a:r>
          </a:p>
        </p:txBody>
      </p:sp>
      <p:sp>
        <p:nvSpPr>
          <p:cNvPr id="4" name="TextBox 3">
            <a:extLst>
              <a:ext uri="{FF2B5EF4-FFF2-40B4-BE49-F238E27FC236}">
                <a16:creationId xmlns:a16="http://schemas.microsoft.com/office/drawing/2014/main" id="{975C9968-4480-ACCB-CC72-07A1ED71785B}"/>
              </a:ext>
            </a:extLst>
          </p:cNvPr>
          <p:cNvSpPr txBox="1"/>
          <p:nvPr/>
        </p:nvSpPr>
        <p:spPr>
          <a:xfrm>
            <a:off x="3835372" y="3796239"/>
            <a:ext cx="1004626" cy="553854"/>
          </a:xfrm>
          <a:prstGeom prst="rect">
            <a:avLst/>
          </a:prstGeom>
          <a:solidFill>
            <a:srgbClr val="C00000"/>
          </a:solidFill>
          <a:ln w="12700">
            <a:solidFill>
              <a:schemeClr val="tx1"/>
            </a:solidFill>
          </a:ln>
        </p:spPr>
        <p:txBody>
          <a:bodyPr wrap="square" rtlCol="0">
            <a:spAutoFit/>
          </a:bodyPr>
          <a:lstStyle/>
          <a:p>
            <a:pPr algn="ctr"/>
            <a:r>
              <a:rPr lang="en-US" sz="1000" dirty="0">
                <a:solidFill>
                  <a:schemeClr val="bg1"/>
                </a:solidFill>
              </a:rPr>
              <a:t>CMM 1</a:t>
            </a:r>
          </a:p>
          <a:p>
            <a:pPr algn="ctr"/>
            <a:r>
              <a:rPr lang="en-US" sz="1000" dirty="0">
                <a:solidFill>
                  <a:schemeClr val="bg1"/>
                </a:solidFill>
              </a:rPr>
              <a:t>Performed</a:t>
            </a:r>
          </a:p>
          <a:p>
            <a:pPr algn="ctr"/>
            <a:r>
              <a:rPr lang="en-US" sz="1000" dirty="0">
                <a:solidFill>
                  <a:schemeClr val="bg1"/>
                </a:solidFill>
              </a:rPr>
              <a:t>Informally</a:t>
            </a:r>
          </a:p>
        </p:txBody>
      </p:sp>
      <p:sp>
        <p:nvSpPr>
          <p:cNvPr id="8" name="TextBox 7">
            <a:extLst>
              <a:ext uri="{FF2B5EF4-FFF2-40B4-BE49-F238E27FC236}">
                <a16:creationId xmlns:a16="http://schemas.microsoft.com/office/drawing/2014/main" id="{F1AEEAA1-B5DD-744B-0F2D-04D449F0136B}"/>
              </a:ext>
            </a:extLst>
          </p:cNvPr>
          <p:cNvSpPr txBox="1"/>
          <p:nvPr/>
        </p:nvSpPr>
        <p:spPr>
          <a:xfrm>
            <a:off x="5006641" y="3174895"/>
            <a:ext cx="1004626" cy="553854"/>
          </a:xfrm>
          <a:prstGeom prst="rect">
            <a:avLst/>
          </a:prstGeom>
          <a:solidFill>
            <a:srgbClr val="FFD966"/>
          </a:solidFill>
          <a:ln w="12700">
            <a:solidFill>
              <a:schemeClr val="tx1"/>
            </a:solidFill>
          </a:ln>
        </p:spPr>
        <p:txBody>
          <a:bodyPr wrap="square" rtlCol="0" anchor="ctr">
            <a:spAutoFit/>
          </a:bodyPr>
          <a:lstStyle/>
          <a:p>
            <a:pPr algn="ctr"/>
            <a:r>
              <a:rPr lang="en-US" sz="1000" dirty="0"/>
              <a:t>CMM 2</a:t>
            </a:r>
          </a:p>
          <a:p>
            <a:pPr algn="ctr"/>
            <a:r>
              <a:rPr lang="en-US" sz="1000" dirty="0"/>
              <a:t>Planned &amp; Tracked</a:t>
            </a:r>
          </a:p>
        </p:txBody>
      </p:sp>
      <p:cxnSp>
        <p:nvCxnSpPr>
          <p:cNvPr id="10" name="Elbow Connector 9">
            <a:extLst>
              <a:ext uri="{FF2B5EF4-FFF2-40B4-BE49-F238E27FC236}">
                <a16:creationId xmlns:a16="http://schemas.microsoft.com/office/drawing/2014/main" id="{E0C1790D-0BE0-A0D6-3B59-1E77EAA1709C}"/>
              </a:ext>
            </a:extLst>
          </p:cNvPr>
          <p:cNvCxnSpPr>
            <a:cxnSpLocks/>
            <a:stCxn id="4" idx="3"/>
            <a:endCxn id="8" idx="2"/>
          </p:cNvCxnSpPr>
          <p:nvPr/>
        </p:nvCxnSpPr>
        <p:spPr>
          <a:xfrm flipV="1">
            <a:off x="4839998" y="3728749"/>
            <a:ext cx="668956" cy="34441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9226730-707F-ACA2-59AE-C8673E564824}"/>
              </a:ext>
            </a:extLst>
          </p:cNvPr>
          <p:cNvCxnSpPr/>
          <p:nvPr/>
        </p:nvCxnSpPr>
        <p:spPr>
          <a:xfrm>
            <a:off x="2561735" y="5137907"/>
            <a:ext cx="74847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987E315-59B9-33D5-E174-0DFDFE08317A}"/>
              </a:ext>
            </a:extLst>
          </p:cNvPr>
          <p:cNvCxnSpPr>
            <a:cxnSpLocks/>
          </p:cNvCxnSpPr>
          <p:nvPr/>
        </p:nvCxnSpPr>
        <p:spPr>
          <a:xfrm flipV="1">
            <a:off x="2561735" y="1274849"/>
            <a:ext cx="0" cy="38700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FFDD27-16D2-4BFC-B02E-75723195FF92}"/>
              </a:ext>
            </a:extLst>
          </p:cNvPr>
          <p:cNvSpPr txBox="1"/>
          <p:nvPr/>
        </p:nvSpPr>
        <p:spPr>
          <a:xfrm rot="16200000">
            <a:off x="391986" y="3041692"/>
            <a:ext cx="3870038" cy="307697"/>
          </a:xfrm>
          <a:prstGeom prst="rect">
            <a:avLst/>
          </a:prstGeom>
          <a:noFill/>
        </p:spPr>
        <p:txBody>
          <a:bodyPr wrap="square" rtlCol="0">
            <a:spAutoFit/>
          </a:bodyPr>
          <a:lstStyle/>
          <a:p>
            <a:pPr algn="ctr"/>
            <a:r>
              <a:rPr lang="en-US" b="1" dirty="0"/>
              <a:t>Cost and Complexity</a:t>
            </a:r>
          </a:p>
        </p:txBody>
      </p:sp>
      <p:sp>
        <p:nvSpPr>
          <p:cNvPr id="17" name="TextBox 16">
            <a:extLst>
              <a:ext uri="{FF2B5EF4-FFF2-40B4-BE49-F238E27FC236}">
                <a16:creationId xmlns:a16="http://schemas.microsoft.com/office/drawing/2014/main" id="{8528A7A8-3EB2-E76E-0A31-18CCBF423F46}"/>
              </a:ext>
            </a:extLst>
          </p:cNvPr>
          <p:cNvSpPr txBox="1"/>
          <p:nvPr/>
        </p:nvSpPr>
        <p:spPr>
          <a:xfrm>
            <a:off x="2561735" y="5493975"/>
            <a:ext cx="7484695" cy="307697"/>
          </a:xfrm>
          <a:prstGeom prst="rect">
            <a:avLst/>
          </a:prstGeom>
          <a:noFill/>
        </p:spPr>
        <p:txBody>
          <a:bodyPr wrap="square" rtlCol="0">
            <a:spAutoFit/>
          </a:bodyPr>
          <a:lstStyle/>
          <a:p>
            <a:pPr algn="ctr"/>
            <a:r>
              <a:rPr lang="en-US" b="1" dirty="0"/>
              <a:t>Maturity Level (People, Processes &amp; Technology)</a:t>
            </a:r>
          </a:p>
        </p:txBody>
      </p:sp>
      <p:sp>
        <p:nvSpPr>
          <p:cNvPr id="18" name="Rectangle 17">
            <a:extLst>
              <a:ext uri="{FF2B5EF4-FFF2-40B4-BE49-F238E27FC236}">
                <a16:creationId xmlns:a16="http://schemas.microsoft.com/office/drawing/2014/main" id="{9EB776C3-46BD-E135-43EB-C74AA3EC7B8D}"/>
              </a:ext>
            </a:extLst>
          </p:cNvPr>
          <p:cNvSpPr/>
          <p:nvPr/>
        </p:nvSpPr>
        <p:spPr>
          <a:xfrm>
            <a:off x="2547776" y="5149992"/>
            <a:ext cx="7213307" cy="330371"/>
          </a:xfrm>
          <a:prstGeom prst="rect">
            <a:avLst/>
          </a:prstGeom>
          <a:gradFill>
            <a:gsLst>
              <a:gs pos="0">
                <a:schemeClr val="tx1"/>
              </a:gs>
              <a:gs pos="57000">
                <a:srgbClr val="A9D18E"/>
              </a:gs>
              <a:gs pos="41000">
                <a:srgbClr val="FFD966"/>
              </a:gs>
              <a:gs pos="26000">
                <a:srgbClr val="C00000"/>
              </a:gs>
              <a:gs pos="88000">
                <a:srgbClr val="385723"/>
              </a:gs>
              <a:gs pos="13000">
                <a:schemeClr val="tx1"/>
              </a:gs>
              <a:gs pos="74000">
                <a:srgbClr val="548235"/>
              </a:gs>
              <a:gs pos="100000">
                <a:srgbClr val="38572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7163A900-FE8F-BD0E-5C4A-709B7D1DA3AD}"/>
              </a:ext>
            </a:extLst>
          </p:cNvPr>
          <p:cNvSpPr txBox="1"/>
          <p:nvPr/>
        </p:nvSpPr>
        <p:spPr>
          <a:xfrm>
            <a:off x="2691971" y="5130559"/>
            <a:ext cx="1021989" cy="369236"/>
          </a:xfrm>
          <a:prstGeom prst="rect">
            <a:avLst/>
          </a:prstGeom>
          <a:noFill/>
        </p:spPr>
        <p:txBody>
          <a:bodyPr wrap="square" rtlCol="0">
            <a:spAutoFit/>
          </a:bodyPr>
          <a:lstStyle/>
          <a:p>
            <a:pPr algn="ctr"/>
            <a:r>
              <a:rPr lang="en-US" sz="900" b="1" dirty="0">
                <a:solidFill>
                  <a:schemeClr val="bg1"/>
                </a:solidFill>
              </a:rPr>
              <a:t>Non-existent</a:t>
            </a:r>
          </a:p>
          <a:p>
            <a:pPr algn="ctr"/>
            <a:r>
              <a:rPr lang="en-US" sz="900" b="1" dirty="0">
                <a:solidFill>
                  <a:schemeClr val="bg1"/>
                </a:solidFill>
              </a:rPr>
              <a:t>Practices</a:t>
            </a:r>
          </a:p>
        </p:txBody>
      </p:sp>
      <p:sp>
        <p:nvSpPr>
          <p:cNvPr id="20" name="TextBox 19">
            <a:extLst>
              <a:ext uri="{FF2B5EF4-FFF2-40B4-BE49-F238E27FC236}">
                <a16:creationId xmlns:a16="http://schemas.microsoft.com/office/drawing/2014/main" id="{FF082C49-D127-8E7C-6543-08F405135675}"/>
              </a:ext>
            </a:extLst>
          </p:cNvPr>
          <p:cNvSpPr txBox="1"/>
          <p:nvPr/>
        </p:nvSpPr>
        <p:spPr>
          <a:xfrm>
            <a:off x="3854043" y="5130559"/>
            <a:ext cx="1021989" cy="369236"/>
          </a:xfrm>
          <a:prstGeom prst="rect">
            <a:avLst/>
          </a:prstGeom>
          <a:noFill/>
        </p:spPr>
        <p:txBody>
          <a:bodyPr wrap="square" rtlCol="0">
            <a:spAutoFit/>
          </a:bodyPr>
          <a:lstStyle/>
          <a:p>
            <a:pPr algn="ctr"/>
            <a:r>
              <a:rPr lang="en-US" sz="900" b="1" dirty="0">
                <a:solidFill>
                  <a:schemeClr val="bg1"/>
                </a:solidFill>
              </a:rPr>
              <a:t>Ad Hoc</a:t>
            </a:r>
          </a:p>
          <a:p>
            <a:pPr algn="ctr"/>
            <a:r>
              <a:rPr lang="en-US" sz="900" b="1" dirty="0">
                <a:solidFill>
                  <a:schemeClr val="bg1"/>
                </a:solidFill>
              </a:rPr>
              <a:t>Practices</a:t>
            </a:r>
          </a:p>
        </p:txBody>
      </p:sp>
      <p:sp>
        <p:nvSpPr>
          <p:cNvPr id="21" name="TextBox 20">
            <a:extLst>
              <a:ext uri="{FF2B5EF4-FFF2-40B4-BE49-F238E27FC236}">
                <a16:creationId xmlns:a16="http://schemas.microsoft.com/office/drawing/2014/main" id="{ADD77CA4-7551-A044-48E8-D7E0C628A8DB}"/>
              </a:ext>
            </a:extLst>
          </p:cNvPr>
          <p:cNvSpPr txBox="1"/>
          <p:nvPr/>
        </p:nvSpPr>
        <p:spPr>
          <a:xfrm>
            <a:off x="7462763" y="5130559"/>
            <a:ext cx="1005312" cy="369236"/>
          </a:xfrm>
          <a:prstGeom prst="rect">
            <a:avLst/>
          </a:prstGeom>
          <a:noFill/>
        </p:spPr>
        <p:txBody>
          <a:bodyPr wrap="square" rtlCol="0">
            <a:spAutoFit/>
          </a:bodyPr>
          <a:lstStyle/>
          <a:p>
            <a:pPr algn="ctr"/>
            <a:r>
              <a:rPr lang="en-US" sz="900" b="1" dirty="0">
                <a:solidFill>
                  <a:schemeClr val="bg1"/>
                </a:solidFill>
              </a:rPr>
              <a:t>Metrics-Driven</a:t>
            </a:r>
          </a:p>
          <a:p>
            <a:pPr algn="ctr"/>
            <a:r>
              <a:rPr lang="en-US" sz="900" b="1" dirty="0">
                <a:solidFill>
                  <a:schemeClr val="bg1"/>
                </a:solidFill>
              </a:rPr>
              <a:t>Governance</a:t>
            </a:r>
          </a:p>
        </p:txBody>
      </p:sp>
      <p:sp>
        <p:nvSpPr>
          <p:cNvPr id="22" name="TextBox 21">
            <a:extLst>
              <a:ext uri="{FF2B5EF4-FFF2-40B4-BE49-F238E27FC236}">
                <a16:creationId xmlns:a16="http://schemas.microsoft.com/office/drawing/2014/main" id="{C4E8C8DA-F6BF-7718-7021-332BC0194840}"/>
              </a:ext>
            </a:extLst>
          </p:cNvPr>
          <p:cNvSpPr txBox="1"/>
          <p:nvPr/>
        </p:nvSpPr>
        <p:spPr>
          <a:xfrm>
            <a:off x="8754256" y="5130559"/>
            <a:ext cx="1005312" cy="369236"/>
          </a:xfrm>
          <a:prstGeom prst="rect">
            <a:avLst/>
          </a:prstGeom>
          <a:noFill/>
        </p:spPr>
        <p:txBody>
          <a:bodyPr wrap="square" rtlCol="0">
            <a:spAutoFit/>
          </a:bodyPr>
          <a:lstStyle/>
          <a:p>
            <a:pPr algn="ctr"/>
            <a:r>
              <a:rPr lang="en-US" sz="900" b="1" dirty="0">
                <a:solidFill>
                  <a:schemeClr val="bg1"/>
                </a:solidFill>
              </a:rPr>
              <a:t>World-Class</a:t>
            </a:r>
          </a:p>
          <a:p>
            <a:pPr algn="ctr"/>
            <a:r>
              <a:rPr lang="en-US" sz="900" b="1" dirty="0">
                <a:solidFill>
                  <a:schemeClr val="bg1"/>
                </a:solidFill>
              </a:rPr>
              <a:t>Practices</a:t>
            </a:r>
          </a:p>
        </p:txBody>
      </p:sp>
      <p:sp>
        <p:nvSpPr>
          <p:cNvPr id="23" name="TextBox 22">
            <a:extLst>
              <a:ext uri="{FF2B5EF4-FFF2-40B4-BE49-F238E27FC236}">
                <a16:creationId xmlns:a16="http://schemas.microsoft.com/office/drawing/2014/main" id="{CF786496-49C7-5DAE-9B8E-1691E7E7E709}"/>
              </a:ext>
            </a:extLst>
          </p:cNvPr>
          <p:cNvSpPr txBox="1"/>
          <p:nvPr/>
        </p:nvSpPr>
        <p:spPr>
          <a:xfrm>
            <a:off x="4839998" y="5130559"/>
            <a:ext cx="1378868" cy="369236"/>
          </a:xfrm>
          <a:prstGeom prst="rect">
            <a:avLst/>
          </a:prstGeom>
          <a:noFill/>
        </p:spPr>
        <p:txBody>
          <a:bodyPr wrap="square" rtlCol="0">
            <a:spAutoFit/>
          </a:bodyPr>
          <a:lstStyle/>
          <a:p>
            <a:pPr algn="ctr"/>
            <a:r>
              <a:rPr lang="en-US" sz="900" b="1" dirty="0"/>
              <a:t>Requirements-Driven</a:t>
            </a:r>
          </a:p>
          <a:p>
            <a:pPr algn="ctr"/>
            <a:r>
              <a:rPr lang="en-US" sz="900" b="1" dirty="0"/>
              <a:t>Practices</a:t>
            </a:r>
          </a:p>
        </p:txBody>
      </p:sp>
      <p:sp>
        <p:nvSpPr>
          <p:cNvPr id="24" name="TextBox 23">
            <a:extLst>
              <a:ext uri="{FF2B5EF4-FFF2-40B4-BE49-F238E27FC236}">
                <a16:creationId xmlns:a16="http://schemas.microsoft.com/office/drawing/2014/main" id="{E6A24E8A-563B-8F20-6EC5-8C50D2925CEE}"/>
              </a:ext>
            </a:extLst>
          </p:cNvPr>
          <p:cNvSpPr txBox="1"/>
          <p:nvPr/>
        </p:nvSpPr>
        <p:spPr>
          <a:xfrm>
            <a:off x="6234342" y="5130559"/>
            <a:ext cx="1078450" cy="369236"/>
          </a:xfrm>
          <a:prstGeom prst="rect">
            <a:avLst/>
          </a:prstGeom>
          <a:noFill/>
        </p:spPr>
        <p:txBody>
          <a:bodyPr wrap="square" rtlCol="0">
            <a:spAutoFit/>
          </a:bodyPr>
          <a:lstStyle/>
          <a:p>
            <a:pPr algn="ctr"/>
            <a:r>
              <a:rPr lang="en-US" sz="900" b="1" dirty="0"/>
              <a:t>Enterprise-Wide</a:t>
            </a:r>
          </a:p>
          <a:p>
            <a:pPr algn="ctr"/>
            <a:r>
              <a:rPr lang="en-US" sz="900" b="1" dirty="0"/>
              <a:t>Standardization</a:t>
            </a:r>
          </a:p>
        </p:txBody>
      </p:sp>
      <p:sp>
        <p:nvSpPr>
          <p:cNvPr id="25" name="TextBox 24">
            <a:extLst>
              <a:ext uri="{FF2B5EF4-FFF2-40B4-BE49-F238E27FC236}">
                <a16:creationId xmlns:a16="http://schemas.microsoft.com/office/drawing/2014/main" id="{5828DCE6-396E-5EB1-D626-EA7B22202E64}"/>
              </a:ext>
            </a:extLst>
          </p:cNvPr>
          <p:cNvSpPr txBox="1"/>
          <p:nvPr/>
        </p:nvSpPr>
        <p:spPr>
          <a:xfrm>
            <a:off x="3713959" y="4773610"/>
            <a:ext cx="1292676" cy="338466"/>
          </a:xfrm>
          <a:prstGeom prst="rect">
            <a:avLst/>
          </a:prstGeom>
          <a:noFill/>
        </p:spPr>
        <p:txBody>
          <a:bodyPr wrap="square" rtlCol="0">
            <a:spAutoFit/>
          </a:bodyPr>
          <a:lstStyle/>
          <a:p>
            <a:pPr algn="ctr"/>
            <a:r>
              <a:rPr lang="en-US" sz="800" dirty="0"/>
              <a:t>Incorporates capabilities</a:t>
            </a:r>
          </a:p>
          <a:p>
            <a:pPr algn="ctr"/>
            <a:r>
              <a:rPr lang="en-US" sz="800" dirty="0"/>
              <a:t>From CMM 0</a:t>
            </a:r>
          </a:p>
        </p:txBody>
      </p:sp>
      <p:sp>
        <p:nvSpPr>
          <p:cNvPr id="26" name="TextBox 25">
            <a:extLst>
              <a:ext uri="{FF2B5EF4-FFF2-40B4-BE49-F238E27FC236}">
                <a16:creationId xmlns:a16="http://schemas.microsoft.com/office/drawing/2014/main" id="{5E9678A9-C483-1817-5A01-8C3543CC20FC}"/>
              </a:ext>
            </a:extLst>
          </p:cNvPr>
          <p:cNvSpPr txBox="1"/>
          <p:nvPr/>
        </p:nvSpPr>
        <p:spPr>
          <a:xfrm>
            <a:off x="4896526" y="4141505"/>
            <a:ext cx="1292676" cy="338466"/>
          </a:xfrm>
          <a:prstGeom prst="rect">
            <a:avLst/>
          </a:prstGeom>
          <a:noFill/>
        </p:spPr>
        <p:txBody>
          <a:bodyPr wrap="square" rtlCol="0">
            <a:spAutoFit/>
          </a:bodyPr>
          <a:lstStyle/>
          <a:p>
            <a:pPr algn="ctr"/>
            <a:r>
              <a:rPr lang="en-US" sz="800" dirty="0"/>
              <a:t>Incorporates capabilities</a:t>
            </a:r>
          </a:p>
          <a:p>
            <a:pPr algn="ctr"/>
            <a:r>
              <a:rPr lang="en-US" sz="800" dirty="0"/>
              <a:t>From CMM 1</a:t>
            </a:r>
          </a:p>
        </p:txBody>
      </p:sp>
      <p:cxnSp>
        <p:nvCxnSpPr>
          <p:cNvPr id="30" name="Elbow Connector 29">
            <a:extLst>
              <a:ext uri="{FF2B5EF4-FFF2-40B4-BE49-F238E27FC236}">
                <a16:creationId xmlns:a16="http://schemas.microsoft.com/office/drawing/2014/main" id="{DE3F5805-5FD9-00C0-5EC8-2428F4BF541C}"/>
              </a:ext>
            </a:extLst>
          </p:cNvPr>
          <p:cNvCxnSpPr>
            <a:cxnSpLocks/>
            <a:stCxn id="3" idx="3"/>
            <a:endCxn id="4" idx="2"/>
          </p:cNvCxnSpPr>
          <p:nvPr/>
        </p:nvCxnSpPr>
        <p:spPr>
          <a:xfrm flipV="1">
            <a:off x="3680631" y="4350093"/>
            <a:ext cx="657054" cy="37060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7BE5210-52A7-FB5E-8908-26E2CE8BA88E}"/>
              </a:ext>
            </a:extLst>
          </p:cNvPr>
          <p:cNvSpPr txBox="1"/>
          <p:nvPr/>
        </p:nvSpPr>
        <p:spPr>
          <a:xfrm>
            <a:off x="2496028" y="6386988"/>
            <a:ext cx="6093672" cy="261610"/>
          </a:xfrm>
          <a:prstGeom prst="rect">
            <a:avLst/>
          </a:prstGeom>
          <a:noFill/>
        </p:spPr>
        <p:txBody>
          <a:bodyPr wrap="square">
            <a:spAutoFit/>
          </a:bodyPr>
          <a:lstStyle/>
          <a:p>
            <a:r>
              <a:rPr lang="en-US" sz="1100" b="1" dirty="0">
                <a:solidFill>
                  <a:srgbClr val="0070C0"/>
                </a:solidFill>
              </a:rPr>
              <a:t>* CMM level and CMM Sweet Spot images </a:t>
            </a:r>
            <a:r>
              <a:rPr lang="en-US" sz="1100" dirty="0">
                <a:solidFill>
                  <a:srgbClr val="0070C0"/>
                </a:solidFill>
              </a:rPr>
              <a:t>(link in references) </a:t>
            </a:r>
          </a:p>
        </p:txBody>
      </p:sp>
    </p:spTree>
    <p:extLst>
      <p:ext uri="{BB962C8B-B14F-4D97-AF65-F5344CB8AC3E}">
        <p14:creationId xmlns:p14="http://schemas.microsoft.com/office/powerpoint/2010/main" val="3256781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Maturity Level vs. Cost and Complexity</a:t>
            </a:r>
            <a:r>
              <a:rPr lang="en-US" baseline="30000" dirty="0">
                <a:solidFill>
                  <a:srgbClr val="0070C0"/>
                </a:solidFill>
              </a:rPr>
              <a:t> *</a:t>
            </a:r>
            <a:endParaRPr dirty="0"/>
          </a:p>
        </p:txBody>
      </p:sp>
      <p:sp>
        <p:nvSpPr>
          <p:cNvPr id="3" name="TextBox 2">
            <a:extLst>
              <a:ext uri="{FF2B5EF4-FFF2-40B4-BE49-F238E27FC236}">
                <a16:creationId xmlns:a16="http://schemas.microsoft.com/office/drawing/2014/main" id="{46596FB7-592F-1B98-5406-B9BA3D9DAB3B}"/>
              </a:ext>
            </a:extLst>
          </p:cNvPr>
          <p:cNvSpPr txBox="1"/>
          <p:nvPr/>
        </p:nvSpPr>
        <p:spPr>
          <a:xfrm>
            <a:off x="2676005" y="4443771"/>
            <a:ext cx="1004626" cy="553854"/>
          </a:xfrm>
          <a:prstGeom prst="rect">
            <a:avLst/>
          </a:prstGeom>
          <a:solidFill>
            <a:schemeClr val="tx1"/>
          </a:solidFill>
          <a:ln w="12700">
            <a:solidFill>
              <a:schemeClr val="tx1"/>
            </a:solidFill>
          </a:ln>
        </p:spPr>
        <p:txBody>
          <a:bodyPr wrap="square" rtlCol="0">
            <a:spAutoFit/>
          </a:bodyPr>
          <a:lstStyle/>
          <a:p>
            <a:pPr algn="ctr"/>
            <a:r>
              <a:rPr lang="en-US" sz="1000" dirty="0">
                <a:solidFill>
                  <a:schemeClr val="bg1"/>
                </a:solidFill>
              </a:rPr>
              <a:t>CMM 0</a:t>
            </a:r>
          </a:p>
          <a:p>
            <a:pPr algn="ctr"/>
            <a:r>
              <a:rPr lang="en-US" sz="1000" dirty="0">
                <a:solidFill>
                  <a:schemeClr val="bg1"/>
                </a:solidFill>
              </a:rPr>
              <a:t>Not</a:t>
            </a:r>
          </a:p>
          <a:p>
            <a:pPr algn="ctr"/>
            <a:r>
              <a:rPr lang="en-US" sz="1000" dirty="0">
                <a:solidFill>
                  <a:schemeClr val="bg1"/>
                </a:solidFill>
              </a:rPr>
              <a:t>Performed</a:t>
            </a:r>
          </a:p>
        </p:txBody>
      </p:sp>
      <p:sp>
        <p:nvSpPr>
          <p:cNvPr id="4" name="TextBox 3">
            <a:extLst>
              <a:ext uri="{FF2B5EF4-FFF2-40B4-BE49-F238E27FC236}">
                <a16:creationId xmlns:a16="http://schemas.microsoft.com/office/drawing/2014/main" id="{975C9968-4480-ACCB-CC72-07A1ED71785B}"/>
              </a:ext>
            </a:extLst>
          </p:cNvPr>
          <p:cNvSpPr txBox="1"/>
          <p:nvPr/>
        </p:nvSpPr>
        <p:spPr>
          <a:xfrm>
            <a:off x="3835372" y="3796239"/>
            <a:ext cx="1004626" cy="553854"/>
          </a:xfrm>
          <a:prstGeom prst="rect">
            <a:avLst/>
          </a:prstGeom>
          <a:solidFill>
            <a:srgbClr val="C00000"/>
          </a:solidFill>
          <a:ln w="12700">
            <a:solidFill>
              <a:schemeClr val="tx1"/>
            </a:solidFill>
          </a:ln>
        </p:spPr>
        <p:txBody>
          <a:bodyPr wrap="square" rtlCol="0">
            <a:spAutoFit/>
          </a:bodyPr>
          <a:lstStyle/>
          <a:p>
            <a:pPr algn="ctr"/>
            <a:r>
              <a:rPr lang="en-US" sz="1000" dirty="0">
                <a:solidFill>
                  <a:schemeClr val="bg1"/>
                </a:solidFill>
              </a:rPr>
              <a:t>CMM 1</a:t>
            </a:r>
          </a:p>
          <a:p>
            <a:pPr algn="ctr"/>
            <a:r>
              <a:rPr lang="en-US" sz="1000" dirty="0">
                <a:solidFill>
                  <a:schemeClr val="bg1"/>
                </a:solidFill>
              </a:rPr>
              <a:t>Performed</a:t>
            </a:r>
          </a:p>
          <a:p>
            <a:pPr algn="ctr"/>
            <a:r>
              <a:rPr lang="en-US" sz="1000" dirty="0">
                <a:solidFill>
                  <a:schemeClr val="bg1"/>
                </a:solidFill>
              </a:rPr>
              <a:t>Informally</a:t>
            </a:r>
          </a:p>
        </p:txBody>
      </p:sp>
      <p:sp>
        <p:nvSpPr>
          <p:cNvPr id="8" name="TextBox 7">
            <a:extLst>
              <a:ext uri="{FF2B5EF4-FFF2-40B4-BE49-F238E27FC236}">
                <a16:creationId xmlns:a16="http://schemas.microsoft.com/office/drawing/2014/main" id="{F1AEEAA1-B5DD-744B-0F2D-04D449F0136B}"/>
              </a:ext>
            </a:extLst>
          </p:cNvPr>
          <p:cNvSpPr txBox="1"/>
          <p:nvPr/>
        </p:nvSpPr>
        <p:spPr>
          <a:xfrm>
            <a:off x="5006641" y="3174895"/>
            <a:ext cx="1004626" cy="553854"/>
          </a:xfrm>
          <a:prstGeom prst="rect">
            <a:avLst/>
          </a:prstGeom>
          <a:solidFill>
            <a:srgbClr val="FFD966"/>
          </a:solidFill>
          <a:ln w="12700">
            <a:solidFill>
              <a:schemeClr val="tx1"/>
            </a:solidFill>
          </a:ln>
        </p:spPr>
        <p:txBody>
          <a:bodyPr wrap="square" rtlCol="0" anchor="ctr">
            <a:spAutoFit/>
          </a:bodyPr>
          <a:lstStyle/>
          <a:p>
            <a:pPr algn="ctr"/>
            <a:r>
              <a:rPr lang="en-US" sz="1000" dirty="0"/>
              <a:t>CMM 2</a:t>
            </a:r>
          </a:p>
          <a:p>
            <a:pPr algn="ctr"/>
            <a:r>
              <a:rPr lang="en-US" sz="1000" dirty="0"/>
              <a:t>Planned &amp; Tracked</a:t>
            </a:r>
          </a:p>
        </p:txBody>
      </p:sp>
      <p:sp>
        <p:nvSpPr>
          <p:cNvPr id="9" name="TextBox 8">
            <a:extLst>
              <a:ext uri="{FF2B5EF4-FFF2-40B4-BE49-F238E27FC236}">
                <a16:creationId xmlns:a16="http://schemas.microsoft.com/office/drawing/2014/main" id="{684D6306-FB19-C101-D25C-AC2496E6BF44}"/>
              </a:ext>
            </a:extLst>
          </p:cNvPr>
          <p:cNvSpPr txBox="1"/>
          <p:nvPr/>
        </p:nvSpPr>
        <p:spPr>
          <a:xfrm>
            <a:off x="6151725" y="2517069"/>
            <a:ext cx="1004626" cy="553854"/>
          </a:xfrm>
          <a:prstGeom prst="rect">
            <a:avLst/>
          </a:prstGeom>
          <a:solidFill>
            <a:srgbClr val="A9D18E"/>
          </a:solidFill>
          <a:ln w="12700">
            <a:solidFill>
              <a:schemeClr val="tx1"/>
            </a:solidFill>
          </a:ln>
        </p:spPr>
        <p:txBody>
          <a:bodyPr wrap="square" rtlCol="0">
            <a:spAutoFit/>
          </a:bodyPr>
          <a:lstStyle/>
          <a:p>
            <a:pPr algn="ctr"/>
            <a:r>
              <a:rPr lang="en-US" sz="1000" dirty="0"/>
              <a:t>CMM 3</a:t>
            </a:r>
          </a:p>
          <a:p>
            <a:pPr algn="ctr"/>
            <a:r>
              <a:rPr lang="en-US" sz="1000" dirty="0"/>
              <a:t>Well-Defined</a:t>
            </a:r>
          </a:p>
          <a:p>
            <a:pPr algn="ctr"/>
            <a:endParaRPr lang="en-US" sz="1000" dirty="0">
              <a:solidFill>
                <a:schemeClr val="bg1"/>
              </a:solidFill>
            </a:endParaRPr>
          </a:p>
        </p:txBody>
      </p:sp>
      <p:cxnSp>
        <p:nvCxnSpPr>
          <p:cNvPr id="10" name="Elbow Connector 9">
            <a:extLst>
              <a:ext uri="{FF2B5EF4-FFF2-40B4-BE49-F238E27FC236}">
                <a16:creationId xmlns:a16="http://schemas.microsoft.com/office/drawing/2014/main" id="{E0C1790D-0BE0-A0D6-3B59-1E77EAA1709C}"/>
              </a:ext>
            </a:extLst>
          </p:cNvPr>
          <p:cNvCxnSpPr>
            <a:cxnSpLocks/>
            <a:stCxn id="4" idx="3"/>
            <a:endCxn id="8" idx="2"/>
          </p:cNvCxnSpPr>
          <p:nvPr/>
        </p:nvCxnSpPr>
        <p:spPr>
          <a:xfrm flipV="1">
            <a:off x="4839998" y="3728749"/>
            <a:ext cx="668956" cy="34441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1686B5C-E302-5403-E45B-CC82F7A76817}"/>
              </a:ext>
            </a:extLst>
          </p:cNvPr>
          <p:cNvCxnSpPr>
            <a:cxnSpLocks/>
            <a:stCxn id="8" idx="3"/>
            <a:endCxn id="9" idx="2"/>
          </p:cNvCxnSpPr>
          <p:nvPr/>
        </p:nvCxnSpPr>
        <p:spPr>
          <a:xfrm flipV="1">
            <a:off x="6011267" y="3070922"/>
            <a:ext cx="642771" cy="38090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9226730-707F-ACA2-59AE-C8673E564824}"/>
              </a:ext>
            </a:extLst>
          </p:cNvPr>
          <p:cNvCxnSpPr/>
          <p:nvPr/>
        </p:nvCxnSpPr>
        <p:spPr>
          <a:xfrm>
            <a:off x="2561735" y="5137907"/>
            <a:ext cx="74847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987E315-59B9-33D5-E174-0DFDFE08317A}"/>
              </a:ext>
            </a:extLst>
          </p:cNvPr>
          <p:cNvCxnSpPr>
            <a:cxnSpLocks/>
          </p:cNvCxnSpPr>
          <p:nvPr/>
        </p:nvCxnSpPr>
        <p:spPr>
          <a:xfrm flipV="1">
            <a:off x="2561735" y="1274849"/>
            <a:ext cx="0" cy="38700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FFDD27-16D2-4BFC-B02E-75723195FF92}"/>
              </a:ext>
            </a:extLst>
          </p:cNvPr>
          <p:cNvSpPr txBox="1"/>
          <p:nvPr/>
        </p:nvSpPr>
        <p:spPr>
          <a:xfrm rot="16200000">
            <a:off x="391986" y="3041692"/>
            <a:ext cx="3870038" cy="307697"/>
          </a:xfrm>
          <a:prstGeom prst="rect">
            <a:avLst/>
          </a:prstGeom>
          <a:noFill/>
        </p:spPr>
        <p:txBody>
          <a:bodyPr wrap="square" rtlCol="0">
            <a:spAutoFit/>
          </a:bodyPr>
          <a:lstStyle/>
          <a:p>
            <a:pPr algn="ctr"/>
            <a:r>
              <a:rPr lang="en-US" b="1" dirty="0"/>
              <a:t>Cost and Complexity</a:t>
            </a:r>
          </a:p>
        </p:txBody>
      </p:sp>
      <p:sp>
        <p:nvSpPr>
          <p:cNvPr id="17" name="TextBox 16">
            <a:extLst>
              <a:ext uri="{FF2B5EF4-FFF2-40B4-BE49-F238E27FC236}">
                <a16:creationId xmlns:a16="http://schemas.microsoft.com/office/drawing/2014/main" id="{8528A7A8-3EB2-E76E-0A31-18CCBF423F46}"/>
              </a:ext>
            </a:extLst>
          </p:cNvPr>
          <p:cNvSpPr txBox="1"/>
          <p:nvPr/>
        </p:nvSpPr>
        <p:spPr>
          <a:xfrm>
            <a:off x="2561735" y="5493975"/>
            <a:ext cx="7484695" cy="307697"/>
          </a:xfrm>
          <a:prstGeom prst="rect">
            <a:avLst/>
          </a:prstGeom>
          <a:noFill/>
        </p:spPr>
        <p:txBody>
          <a:bodyPr wrap="square" rtlCol="0">
            <a:spAutoFit/>
          </a:bodyPr>
          <a:lstStyle/>
          <a:p>
            <a:pPr algn="ctr"/>
            <a:r>
              <a:rPr lang="en-US" b="1" dirty="0"/>
              <a:t>Maturity Level (People, Processes &amp; Technology)</a:t>
            </a:r>
          </a:p>
        </p:txBody>
      </p:sp>
      <p:sp>
        <p:nvSpPr>
          <p:cNvPr id="18" name="Rectangle 17">
            <a:extLst>
              <a:ext uri="{FF2B5EF4-FFF2-40B4-BE49-F238E27FC236}">
                <a16:creationId xmlns:a16="http://schemas.microsoft.com/office/drawing/2014/main" id="{9EB776C3-46BD-E135-43EB-C74AA3EC7B8D}"/>
              </a:ext>
            </a:extLst>
          </p:cNvPr>
          <p:cNvSpPr/>
          <p:nvPr/>
        </p:nvSpPr>
        <p:spPr>
          <a:xfrm>
            <a:off x="2547776" y="5149992"/>
            <a:ext cx="7213307" cy="330371"/>
          </a:xfrm>
          <a:prstGeom prst="rect">
            <a:avLst/>
          </a:prstGeom>
          <a:gradFill>
            <a:gsLst>
              <a:gs pos="0">
                <a:schemeClr val="tx1"/>
              </a:gs>
              <a:gs pos="57000">
                <a:srgbClr val="A9D18E"/>
              </a:gs>
              <a:gs pos="41000">
                <a:srgbClr val="FFD966"/>
              </a:gs>
              <a:gs pos="26000">
                <a:srgbClr val="C00000"/>
              </a:gs>
              <a:gs pos="88000">
                <a:srgbClr val="385723"/>
              </a:gs>
              <a:gs pos="13000">
                <a:schemeClr val="tx1"/>
              </a:gs>
              <a:gs pos="74000">
                <a:srgbClr val="548235"/>
              </a:gs>
              <a:gs pos="100000">
                <a:srgbClr val="38572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7163A900-FE8F-BD0E-5C4A-709B7D1DA3AD}"/>
              </a:ext>
            </a:extLst>
          </p:cNvPr>
          <p:cNvSpPr txBox="1"/>
          <p:nvPr/>
        </p:nvSpPr>
        <p:spPr>
          <a:xfrm>
            <a:off x="2691971" y="5130559"/>
            <a:ext cx="1021989" cy="369236"/>
          </a:xfrm>
          <a:prstGeom prst="rect">
            <a:avLst/>
          </a:prstGeom>
          <a:noFill/>
        </p:spPr>
        <p:txBody>
          <a:bodyPr wrap="square" rtlCol="0">
            <a:spAutoFit/>
          </a:bodyPr>
          <a:lstStyle/>
          <a:p>
            <a:pPr algn="ctr"/>
            <a:r>
              <a:rPr lang="en-US" sz="900" b="1" dirty="0">
                <a:solidFill>
                  <a:schemeClr val="bg1"/>
                </a:solidFill>
              </a:rPr>
              <a:t>Non-existent</a:t>
            </a:r>
          </a:p>
          <a:p>
            <a:pPr algn="ctr"/>
            <a:r>
              <a:rPr lang="en-US" sz="900" b="1" dirty="0">
                <a:solidFill>
                  <a:schemeClr val="bg1"/>
                </a:solidFill>
              </a:rPr>
              <a:t>Practices</a:t>
            </a:r>
          </a:p>
        </p:txBody>
      </p:sp>
      <p:sp>
        <p:nvSpPr>
          <p:cNvPr id="20" name="TextBox 19">
            <a:extLst>
              <a:ext uri="{FF2B5EF4-FFF2-40B4-BE49-F238E27FC236}">
                <a16:creationId xmlns:a16="http://schemas.microsoft.com/office/drawing/2014/main" id="{FF082C49-D127-8E7C-6543-08F405135675}"/>
              </a:ext>
            </a:extLst>
          </p:cNvPr>
          <p:cNvSpPr txBox="1"/>
          <p:nvPr/>
        </p:nvSpPr>
        <p:spPr>
          <a:xfrm>
            <a:off x="3854043" y="5130559"/>
            <a:ext cx="1021989" cy="369236"/>
          </a:xfrm>
          <a:prstGeom prst="rect">
            <a:avLst/>
          </a:prstGeom>
          <a:noFill/>
        </p:spPr>
        <p:txBody>
          <a:bodyPr wrap="square" rtlCol="0">
            <a:spAutoFit/>
          </a:bodyPr>
          <a:lstStyle/>
          <a:p>
            <a:pPr algn="ctr"/>
            <a:r>
              <a:rPr lang="en-US" sz="900" b="1" dirty="0">
                <a:solidFill>
                  <a:schemeClr val="bg1"/>
                </a:solidFill>
              </a:rPr>
              <a:t>Ad Hoc</a:t>
            </a:r>
          </a:p>
          <a:p>
            <a:pPr algn="ctr"/>
            <a:r>
              <a:rPr lang="en-US" sz="900" b="1" dirty="0">
                <a:solidFill>
                  <a:schemeClr val="bg1"/>
                </a:solidFill>
              </a:rPr>
              <a:t>Practices</a:t>
            </a:r>
          </a:p>
        </p:txBody>
      </p:sp>
      <p:sp>
        <p:nvSpPr>
          <p:cNvPr id="21" name="TextBox 20">
            <a:extLst>
              <a:ext uri="{FF2B5EF4-FFF2-40B4-BE49-F238E27FC236}">
                <a16:creationId xmlns:a16="http://schemas.microsoft.com/office/drawing/2014/main" id="{ADD77CA4-7551-A044-48E8-D7E0C628A8DB}"/>
              </a:ext>
            </a:extLst>
          </p:cNvPr>
          <p:cNvSpPr txBox="1"/>
          <p:nvPr/>
        </p:nvSpPr>
        <p:spPr>
          <a:xfrm>
            <a:off x="7462763" y="5130559"/>
            <a:ext cx="1005312" cy="369236"/>
          </a:xfrm>
          <a:prstGeom prst="rect">
            <a:avLst/>
          </a:prstGeom>
          <a:noFill/>
        </p:spPr>
        <p:txBody>
          <a:bodyPr wrap="square" rtlCol="0">
            <a:spAutoFit/>
          </a:bodyPr>
          <a:lstStyle/>
          <a:p>
            <a:pPr algn="ctr"/>
            <a:r>
              <a:rPr lang="en-US" sz="900" b="1" dirty="0">
                <a:solidFill>
                  <a:schemeClr val="bg1"/>
                </a:solidFill>
              </a:rPr>
              <a:t>Metrics-Driven</a:t>
            </a:r>
          </a:p>
          <a:p>
            <a:pPr algn="ctr"/>
            <a:r>
              <a:rPr lang="en-US" sz="900" b="1" dirty="0">
                <a:solidFill>
                  <a:schemeClr val="bg1"/>
                </a:solidFill>
              </a:rPr>
              <a:t>Governance</a:t>
            </a:r>
          </a:p>
        </p:txBody>
      </p:sp>
      <p:sp>
        <p:nvSpPr>
          <p:cNvPr id="22" name="TextBox 21">
            <a:extLst>
              <a:ext uri="{FF2B5EF4-FFF2-40B4-BE49-F238E27FC236}">
                <a16:creationId xmlns:a16="http://schemas.microsoft.com/office/drawing/2014/main" id="{C4E8C8DA-F6BF-7718-7021-332BC0194840}"/>
              </a:ext>
            </a:extLst>
          </p:cNvPr>
          <p:cNvSpPr txBox="1"/>
          <p:nvPr/>
        </p:nvSpPr>
        <p:spPr>
          <a:xfrm>
            <a:off x="8754256" y="5130559"/>
            <a:ext cx="1005312" cy="369236"/>
          </a:xfrm>
          <a:prstGeom prst="rect">
            <a:avLst/>
          </a:prstGeom>
          <a:noFill/>
        </p:spPr>
        <p:txBody>
          <a:bodyPr wrap="square" rtlCol="0">
            <a:spAutoFit/>
          </a:bodyPr>
          <a:lstStyle/>
          <a:p>
            <a:pPr algn="ctr"/>
            <a:r>
              <a:rPr lang="en-US" sz="900" b="1" dirty="0">
                <a:solidFill>
                  <a:schemeClr val="bg1"/>
                </a:solidFill>
              </a:rPr>
              <a:t>World-Class</a:t>
            </a:r>
          </a:p>
          <a:p>
            <a:pPr algn="ctr"/>
            <a:r>
              <a:rPr lang="en-US" sz="900" b="1" dirty="0">
                <a:solidFill>
                  <a:schemeClr val="bg1"/>
                </a:solidFill>
              </a:rPr>
              <a:t>Practices</a:t>
            </a:r>
          </a:p>
        </p:txBody>
      </p:sp>
      <p:sp>
        <p:nvSpPr>
          <p:cNvPr id="23" name="TextBox 22">
            <a:extLst>
              <a:ext uri="{FF2B5EF4-FFF2-40B4-BE49-F238E27FC236}">
                <a16:creationId xmlns:a16="http://schemas.microsoft.com/office/drawing/2014/main" id="{CF786496-49C7-5DAE-9B8E-1691E7E7E709}"/>
              </a:ext>
            </a:extLst>
          </p:cNvPr>
          <p:cNvSpPr txBox="1"/>
          <p:nvPr/>
        </p:nvSpPr>
        <p:spPr>
          <a:xfrm>
            <a:off x="4839998" y="5130559"/>
            <a:ext cx="1378868" cy="369236"/>
          </a:xfrm>
          <a:prstGeom prst="rect">
            <a:avLst/>
          </a:prstGeom>
          <a:noFill/>
        </p:spPr>
        <p:txBody>
          <a:bodyPr wrap="square" rtlCol="0">
            <a:spAutoFit/>
          </a:bodyPr>
          <a:lstStyle/>
          <a:p>
            <a:pPr algn="ctr"/>
            <a:r>
              <a:rPr lang="en-US" sz="900" b="1" dirty="0"/>
              <a:t>Requirements-Driven</a:t>
            </a:r>
          </a:p>
          <a:p>
            <a:pPr algn="ctr"/>
            <a:r>
              <a:rPr lang="en-US" sz="900" b="1" dirty="0"/>
              <a:t>Practices</a:t>
            </a:r>
          </a:p>
        </p:txBody>
      </p:sp>
      <p:sp>
        <p:nvSpPr>
          <p:cNvPr id="24" name="TextBox 23">
            <a:extLst>
              <a:ext uri="{FF2B5EF4-FFF2-40B4-BE49-F238E27FC236}">
                <a16:creationId xmlns:a16="http://schemas.microsoft.com/office/drawing/2014/main" id="{E6A24E8A-563B-8F20-6EC5-8C50D2925CEE}"/>
              </a:ext>
            </a:extLst>
          </p:cNvPr>
          <p:cNvSpPr txBox="1"/>
          <p:nvPr/>
        </p:nvSpPr>
        <p:spPr>
          <a:xfrm>
            <a:off x="6234342" y="5130559"/>
            <a:ext cx="1078450" cy="369236"/>
          </a:xfrm>
          <a:prstGeom prst="rect">
            <a:avLst/>
          </a:prstGeom>
          <a:noFill/>
        </p:spPr>
        <p:txBody>
          <a:bodyPr wrap="square" rtlCol="0">
            <a:spAutoFit/>
          </a:bodyPr>
          <a:lstStyle/>
          <a:p>
            <a:pPr algn="ctr"/>
            <a:r>
              <a:rPr lang="en-US" sz="900" b="1" dirty="0"/>
              <a:t>Enterprise-Wide</a:t>
            </a:r>
          </a:p>
          <a:p>
            <a:pPr algn="ctr"/>
            <a:r>
              <a:rPr lang="en-US" sz="900" b="1" dirty="0"/>
              <a:t>Standardization</a:t>
            </a:r>
          </a:p>
        </p:txBody>
      </p:sp>
      <p:sp>
        <p:nvSpPr>
          <p:cNvPr id="25" name="TextBox 24">
            <a:extLst>
              <a:ext uri="{FF2B5EF4-FFF2-40B4-BE49-F238E27FC236}">
                <a16:creationId xmlns:a16="http://schemas.microsoft.com/office/drawing/2014/main" id="{5828DCE6-396E-5EB1-D626-EA7B22202E64}"/>
              </a:ext>
            </a:extLst>
          </p:cNvPr>
          <p:cNvSpPr txBox="1"/>
          <p:nvPr/>
        </p:nvSpPr>
        <p:spPr>
          <a:xfrm>
            <a:off x="3713959" y="4773610"/>
            <a:ext cx="1292676" cy="338466"/>
          </a:xfrm>
          <a:prstGeom prst="rect">
            <a:avLst/>
          </a:prstGeom>
          <a:noFill/>
        </p:spPr>
        <p:txBody>
          <a:bodyPr wrap="square" rtlCol="0">
            <a:spAutoFit/>
          </a:bodyPr>
          <a:lstStyle/>
          <a:p>
            <a:pPr algn="ctr"/>
            <a:r>
              <a:rPr lang="en-US" sz="800" dirty="0"/>
              <a:t>Incorporates capabilities</a:t>
            </a:r>
          </a:p>
          <a:p>
            <a:pPr algn="ctr"/>
            <a:r>
              <a:rPr lang="en-US" sz="800" dirty="0"/>
              <a:t>From CMM 0</a:t>
            </a:r>
          </a:p>
        </p:txBody>
      </p:sp>
      <p:sp>
        <p:nvSpPr>
          <p:cNvPr id="26" name="TextBox 25">
            <a:extLst>
              <a:ext uri="{FF2B5EF4-FFF2-40B4-BE49-F238E27FC236}">
                <a16:creationId xmlns:a16="http://schemas.microsoft.com/office/drawing/2014/main" id="{5E9678A9-C483-1817-5A01-8C3543CC20FC}"/>
              </a:ext>
            </a:extLst>
          </p:cNvPr>
          <p:cNvSpPr txBox="1"/>
          <p:nvPr/>
        </p:nvSpPr>
        <p:spPr>
          <a:xfrm>
            <a:off x="4896526" y="4141505"/>
            <a:ext cx="1292676" cy="338466"/>
          </a:xfrm>
          <a:prstGeom prst="rect">
            <a:avLst/>
          </a:prstGeom>
          <a:noFill/>
        </p:spPr>
        <p:txBody>
          <a:bodyPr wrap="square" rtlCol="0">
            <a:spAutoFit/>
          </a:bodyPr>
          <a:lstStyle/>
          <a:p>
            <a:pPr algn="ctr"/>
            <a:r>
              <a:rPr lang="en-US" sz="800" dirty="0"/>
              <a:t>Incorporates capabilities</a:t>
            </a:r>
          </a:p>
          <a:p>
            <a:pPr algn="ctr"/>
            <a:r>
              <a:rPr lang="en-US" sz="800" dirty="0"/>
              <a:t>From CMM 1</a:t>
            </a:r>
          </a:p>
        </p:txBody>
      </p:sp>
      <p:sp>
        <p:nvSpPr>
          <p:cNvPr id="27" name="TextBox 26">
            <a:extLst>
              <a:ext uri="{FF2B5EF4-FFF2-40B4-BE49-F238E27FC236}">
                <a16:creationId xmlns:a16="http://schemas.microsoft.com/office/drawing/2014/main" id="{FD0EE320-4543-A791-8455-C09A7DDB0C37}"/>
              </a:ext>
            </a:extLst>
          </p:cNvPr>
          <p:cNvSpPr txBox="1"/>
          <p:nvPr/>
        </p:nvSpPr>
        <p:spPr>
          <a:xfrm>
            <a:off x="6011267" y="3505955"/>
            <a:ext cx="1301525" cy="338466"/>
          </a:xfrm>
          <a:prstGeom prst="rect">
            <a:avLst/>
          </a:prstGeom>
          <a:noFill/>
        </p:spPr>
        <p:txBody>
          <a:bodyPr wrap="square" rtlCol="0">
            <a:spAutoFit/>
          </a:bodyPr>
          <a:lstStyle/>
          <a:p>
            <a:pPr algn="ctr"/>
            <a:r>
              <a:rPr lang="en-US" sz="800" dirty="0"/>
              <a:t>Incorporates capabilities</a:t>
            </a:r>
          </a:p>
          <a:p>
            <a:pPr algn="ctr"/>
            <a:r>
              <a:rPr lang="en-US" sz="800" dirty="0"/>
              <a:t>From CMM 2</a:t>
            </a:r>
          </a:p>
        </p:txBody>
      </p:sp>
      <p:cxnSp>
        <p:nvCxnSpPr>
          <p:cNvPr id="30" name="Elbow Connector 29">
            <a:extLst>
              <a:ext uri="{FF2B5EF4-FFF2-40B4-BE49-F238E27FC236}">
                <a16:creationId xmlns:a16="http://schemas.microsoft.com/office/drawing/2014/main" id="{DE3F5805-5FD9-00C0-5EC8-2428F4BF541C}"/>
              </a:ext>
            </a:extLst>
          </p:cNvPr>
          <p:cNvCxnSpPr>
            <a:cxnSpLocks/>
            <a:stCxn id="3" idx="3"/>
            <a:endCxn id="4" idx="2"/>
          </p:cNvCxnSpPr>
          <p:nvPr/>
        </p:nvCxnSpPr>
        <p:spPr>
          <a:xfrm flipV="1">
            <a:off x="3680631" y="4350093"/>
            <a:ext cx="657054" cy="37060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7BE5210-52A7-FB5E-8908-26E2CE8BA88E}"/>
              </a:ext>
            </a:extLst>
          </p:cNvPr>
          <p:cNvSpPr txBox="1"/>
          <p:nvPr/>
        </p:nvSpPr>
        <p:spPr>
          <a:xfrm>
            <a:off x="2496028" y="6386988"/>
            <a:ext cx="6093672" cy="261610"/>
          </a:xfrm>
          <a:prstGeom prst="rect">
            <a:avLst/>
          </a:prstGeom>
          <a:noFill/>
        </p:spPr>
        <p:txBody>
          <a:bodyPr wrap="square">
            <a:spAutoFit/>
          </a:bodyPr>
          <a:lstStyle/>
          <a:p>
            <a:r>
              <a:rPr lang="en-US" sz="1100" b="1" dirty="0">
                <a:solidFill>
                  <a:srgbClr val="0070C0"/>
                </a:solidFill>
              </a:rPr>
              <a:t>* CMM level and CMM Sweet Spot images </a:t>
            </a:r>
            <a:r>
              <a:rPr lang="en-US" sz="1100" dirty="0">
                <a:solidFill>
                  <a:srgbClr val="0070C0"/>
                </a:solidFill>
              </a:rPr>
              <a:t>(link in references) </a:t>
            </a:r>
          </a:p>
        </p:txBody>
      </p:sp>
    </p:spTree>
    <p:extLst>
      <p:ext uri="{BB962C8B-B14F-4D97-AF65-F5344CB8AC3E}">
        <p14:creationId xmlns:p14="http://schemas.microsoft.com/office/powerpoint/2010/main" val="1877623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Maturity Level vs. Cost and Complexity</a:t>
            </a:r>
            <a:r>
              <a:rPr lang="en-US" baseline="30000" dirty="0">
                <a:solidFill>
                  <a:srgbClr val="0070C0"/>
                </a:solidFill>
              </a:rPr>
              <a:t> *</a:t>
            </a:r>
            <a:endParaRPr dirty="0"/>
          </a:p>
        </p:txBody>
      </p:sp>
      <p:sp>
        <p:nvSpPr>
          <p:cNvPr id="3" name="TextBox 2">
            <a:extLst>
              <a:ext uri="{FF2B5EF4-FFF2-40B4-BE49-F238E27FC236}">
                <a16:creationId xmlns:a16="http://schemas.microsoft.com/office/drawing/2014/main" id="{46596FB7-592F-1B98-5406-B9BA3D9DAB3B}"/>
              </a:ext>
            </a:extLst>
          </p:cNvPr>
          <p:cNvSpPr txBox="1"/>
          <p:nvPr/>
        </p:nvSpPr>
        <p:spPr>
          <a:xfrm>
            <a:off x="2676005" y="4443771"/>
            <a:ext cx="1004626" cy="553854"/>
          </a:xfrm>
          <a:prstGeom prst="rect">
            <a:avLst/>
          </a:prstGeom>
          <a:solidFill>
            <a:schemeClr val="tx1"/>
          </a:solidFill>
          <a:ln w="12700">
            <a:solidFill>
              <a:schemeClr val="tx1"/>
            </a:solidFill>
          </a:ln>
        </p:spPr>
        <p:txBody>
          <a:bodyPr wrap="square" rtlCol="0">
            <a:spAutoFit/>
          </a:bodyPr>
          <a:lstStyle/>
          <a:p>
            <a:pPr algn="ctr"/>
            <a:r>
              <a:rPr lang="en-US" sz="1000" dirty="0">
                <a:solidFill>
                  <a:schemeClr val="bg1"/>
                </a:solidFill>
              </a:rPr>
              <a:t>CMM 0</a:t>
            </a:r>
          </a:p>
          <a:p>
            <a:pPr algn="ctr"/>
            <a:r>
              <a:rPr lang="en-US" sz="1000" dirty="0">
                <a:solidFill>
                  <a:schemeClr val="bg1"/>
                </a:solidFill>
              </a:rPr>
              <a:t>Not</a:t>
            </a:r>
          </a:p>
          <a:p>
            <a:pPr algn="ctr"/>
            <a:r>
              <a:rPr lang="en-US" sz="1000" dirty="0">
                <a:solidFill>
                  <a:schemeClr val="bg1"/>
                </a:solidFill>
              </a:rPr>
              <a:t>Performed</a:t>
            </a:r>
          </a:p>
        </p:txBody>
      </p:sp>
      <p:sp>
        <p:nvSpPr>
          <p:cNvPr id="4" name="TextBox 3">
            <a:extLst>
              <a:ext uri="{FF2B5EF4-FFF2-40B4-BE49-F238E27FC236}">
                <a16:creationId xmlns:a16="http://schemas.microsoft.com/office/drawing/2014/main" id="{975C9968-4480-ACCB-CC72-07A1ED71785B}"/>
              </a:ext>
            </a:extLst>
          </p:cNvPr>
          <p:cNvSpPr txBox="1"/>
          <p:nvPr/>
        </p:nvSpPr>
        <p:spPr>
          <a:xfrm>
            <a:off x="3835372" y="3796239"/>
            <a:ext cx="1004626" cy="553854"/>
          </a:xfrm>
          <a:prstGeom prst="rect">
            <a:avLst/>
          </a:prstGeom>
          <a:solidFill>
            <a:srgbClr val="C00000"/>
          </a:solidFill>
          <a:ln w="12700">
            <a:solidFill>
              <a:schemeClr val="tx1"/>
            </a:solidFill>
          </a:ln>
        </p:spPr>
        <p:txBody>
          <a:bodyPr wrap="square" rtlCol="0">
            <a:spAutoFit/>
          </a:bodyPr>
          <a:lstStyle/>
          <a:p>
            <a:pPr algn="ctr"/>
            <a:r>
              <a:rPr lang="en-US" sz="1000" dirty="0">
                <a:solidFill>
                  <a:schemeClr val="bg1"/>
                </a:solidFill>
              </a:rPr>
              <a:t>CMM 1</a:t>
            </a:r>
          </a:p>
          <a:p>
            <a:pPr algn="ctr"/>
            <a:r>
              <a:rPr lang="en-US" sz="1000" dirty="0">
                <a:solidFill>
                  <a:schemeClr val="bg1"/>
                </a:solidFill>
              </a:rPr>
              <a:t>Performed</a:t>
            </a:r>
          </a:p>
          <a:p>
            <a:pPr algn="ctr"/>
            <a:r>
              <a:rPr lang="en-US" sz="1000" dirty="0">
                <a:solidFill>
                  <a:schemeClr val="bg1"/>
                </a:solidFill>
              </a:rPr>
              <a:t>Informally</a:t>
            </a:r>
          </a:p>
        </p:txBody>
      </p:sp>
      <p:sp>
        <p:nvSpPr>
          <p:cNvPr id="5" name="TextBox 4">
            <a:extLst>
              <a:ext uri="{FF2B5EF4-FFF2-40B4-BE49-F238E27FC236}">
                <a16:creationId xmlns:a16="http://schemas.microsoft.com/office/drawing/2014/main" id="{E3DF8F3C-BC0D-714C-D06E-38301DEDDB70}"/>
              </a:ext>
            </a:extLst>
          </p:cNvPr>
          <p:cNvSpPr txBox="1"/>
          <p:nvPr/>
        </p:nvSpPr>
        <p:spPr>
          <a:xfrm>
            <a:off x="7370606" y="1911792"/>
            <a:ext cx="1004626" cy="553854"/>
          </a:xfrm>
          <a:prstGeom prst="rect">
            <a:avLst/>
          </a:prstGeom>
          <a:solidFill>
            <a:srgbClr val="548235"/>
          </a:solidFill>
          <a:ln w="12700">
            <a:solidFill>
              <a:schemeClr val="tx1"/>
            </a:solidFill>
          </a:ln>
        </p:spPr>
        <p:txBody>
          <a:bodyPr wrap="square" rtlCol="0" anchor="ctr">
            <a:spAutoFit/>
          </a:bodyPr>
          <a:lstStyle/>
          <a:p>
            <a:pPr algn="ctr"/>
            <a:r>
              <a:rPr lang="en-US" sz="1000" dirty="0">
                <a:solidFill>
                  <a:schemeClr val="bg1"/>
                </a:solidFill>
              </a:rPr>
              <a:t>CMM 4</a:t>
            </a:r>
          </a:p>
          <a:p>
            <a:pPr algn="ctr"/>
            <a:r>
              <a:rPr lang="en-US" sz="1000" dirty="0">
                <a:solidFill>
                  <a:schemeClr val="bg1"/>
                </a:solidFill>
              </a:rPr>
              <a:t>Quantitatively</a:t>
            </a:r>
          </a:p>
          <a:p>
            <a:pPr algn="ctr"/>
            <a:r>
              <a:rPr lang="en-US" sz="1000" dirty="0">
                <a:solidFill>
                  <a:schemeClr val="bg1"/>
                </a:solidFill>
              </a:rPr>
              <a:t>Controlled</a:t>
            </a:r>
          </a:p>
        </p:txBody>
      </p:sp>
      <p:sp>
        <p:nvSpPr>
          <p:cNvPr id="8" name="TextBox 7">
            <a:extLst>
              <a:ext uri="{FF2B5EF4-FFF2-40B4-BE49-F238E27FC236}">
                <a16:creationId xmlns:a16="http://schemas.microsoft.com/office/drawing/2014/main" id="{F1AEEAA1-B5DD-744B-0F2D-04D449F0136B}"/>
              </a:ext>
            </a:extLst>
          </p:cNvPr>
          <p:cNvSpPr txBox="1"/>
          <p:nvPr/>
        </p:nvSpPr>
        <p:spPr>
          <a:xfrm>
            <a:off x="5006641" y="3174895"/>
            <a:ext cx="1004626" cy="553854"/>
          </a:xfrm>
          <a:prstGeom prst="rect">
            <a:avLst/>
          </a:prstGeom>
          <a:solidFill>
            <a:srgbClr val="FFD966"/>
          </a:solidFill>
          <a:ln w="12700">
            <a:solidFill>
              <a:schemeClr val="tx1"/>
            </a:solidFill>
          </a:ln>
        </p:spPr>
        <p:txBody>
          <a:bodyPr wrap="square" rtlCol="0" anchor="ctr">
            <a:spAutoFit/>
          </a:bodyPr>
          <a:lstStyle/>
          <a:p>
            <a:pPr algn="ctr"/>
            <a:r>
              <a:rPr lang="en-US" sz="1000" dirty="0"/>
              <a:t>CMM 2</a:t>
            </a:r>
          </a:p>
          <a:p>
            <a:pPr algn="ctr"/>
            <a:r>
              <a:rPr lang="en-US" sz="1000" dirty="0"/>
              <a:t>Planned &amp; Tracked</a:t>
            </a:r>
          </a:p>
        </p:txBody>
      </p:sp>
      <p:sp>
        <p:nvSpPr>
          <p:cNvPr id="9" name="TextBox 8">
            <a:extLst>
              <a:ext uri="{FF2B5EF4-FFF2-40B4-BE49-F238E27FC236}">
                <a16:creationId xmlns:a16="http://schemas.microsoft.com/office/drawing/2014/main" id="{684D6306-FB19-C101-D25C-AC2496E6BF44}"/>
              </a:ext>
            </a:extLst>
          </p:cNvPr>
          <p:cNvSpPr txBox="1"/>
          <p:nvPr/>
        </p:nvSpPr>
        <p:spPr>
          <a:xfrm>
            <a:off x="6151725" y="2517069"/>
            <a:ext cx="1004626" cy="553854"/>
          </a:xfrm>
          <a:prstGeom prst="rect">
            <a:avLst/>
          </a:prstGeom>
          <a:solidFill>
            <a:srgbClr val="A9D18E"/>
          </a:solidFill>
          <a:ln w="12700">
            <a:solidFill>
              <a:schemeClr val="tx1"/>
            </a:solidFill>
          </a:ln>
        </p:spPr>
        <p:txBody>
          <a:bodyPr wrap="square" rtlCol="0">
            <a:spAutoFit/>
          </a:bodyPr>
          <a:lstStyle/>
          <a:p>
            <a:pPr algn="ctr"/>
            <a:r>
              <a:rPr lang="en-US" sz="1000" dirty="0"/>
              <a:t>CMM 3</a:t>
            </a:r>
          </a:p>
          <a:p>
            <a:pPr algn="ctr"/>
            <a:r>
              <a:rPr lang="en-US" sz="1000" dirty="0"/>
              <a:t>Well-Defined</a:t>
            </a:r>
          </a:p>
          <a:p>
            <a:pPr algn="ctr"/>
            <a:endParaRPr lang="en-US" sz="1000" dirty="0">
              <a:solidFill>
                <a:schemeClr val="bg1"/>
              </a:solidFill>
            </a:endParaRPr>
          </a:p>
        </p:txBody>
      </p:sp>
      <p:cxnSp>
        <p:nvCxnSpPr>
          <p:cNvPr id="10" name="Elbow Connector 9">
            <a:extLst>
              <a:ext uri="{FF2B5EF4-FFF2-40B4-BE49-F238E27FC236}">
                <a16:creationId xmlns:a16="http://schemas.microsoft.com/office/drawing/2014/main" id="{E0C1790D-0BE0-A0D6-3B59-1E77EAA1709C}"/>
              </a:ext>
            </a:extLst>
          </p:cNvPr>
          <p:cNvCxnSpPr>
            <a:cxnSpLocks/>
            <a:stCxn id="4" idx="3"/>
            <a:endCxn id="8" idx="2"/>
          </p:cNvCxnSpPr>
          <p:nvPr/>
        </p:nvCxnSpPr>
        <p:spPr>
          <a:xfrm flipV="1">
            <a:off x="4839998" y="3728749"/>
            <a:ext cx="668956" cy="34441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1686B5C-E302-5403-E45B-CC82F7A76817}"/>
              </a:ext>
            </a:extLst>
          </p:cNvPr>
          <p:cNvCxnSpPr>
            <a:cxnSpLocks/>
            <a:stCxn id="8" idx="3"/>
            <a:endCxn id="9" idx="2"/>
          </p:cNvCxnSpPr>
          <p:nvPr/>
        </p:nvCxnSpPr>
        <p:spPr>
          <a:xfrm flipV="1">
            <a:off x="6011267" y="3070922"/>
            <a:ext cx="642771" cy="38090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DD28FD0-D5A6-BAB4-3CC0-F49F66536544}"/>
              </a:ext>
            </a:extLst>
          </p:cNvPr>
          <p:cNvCxnSpPr>
            <a:cxnSpLocks/>
            <a:stCxn id="9" idx="3"/>
            <a:endCxn id="5" idx="2"/>
          </p:cNvCxnSpPr>
          <p:nvPr/>
        </p:nvCxnSpPr>
        <p:spPr>
          <a:xfrm flipV="1">
            <a:off x="7156351" y="2465646"/>
            <a:ext cx="716568" cy="32834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9226730-707F-ACA2-59AE-C8673E564824}"/>
              </a:ext>
            </a:extLst>
          </p:cNvPr>
          <p:cNvCxnSpPr/>
          <p:nvPr/>
        </p:nvCxnSpPr>
        <p:spPr>
          <a:xfrm>
            <a:off x="2561735" y="5137907"/>
            <a:ext cx="74847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987E315-59B9-33D5-E174-0DFDFE08317A}"/>
              </a:ext>
            </a:extLst>
          </p:cNvPr>
          <p:cNvCxnSpPr>
            <a:cxnSpLocks/>
          </p:cNvCxnSpPr>
          <p:nvPr/>
        </p:nvCxnSpPr>
        <p:spPr>
          <a:xfrm flipV="1">
            <a:off x="2561735" y="1274849"/>
            <a:ext cx="0" cy="38700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FFDD27-16D2-4BFC-B02E-75723195FF92}"/>
              </a:ext>
            </a:extLst>
          </p:cNvPr>
          <p:cNvSpPr txBox="1"/>
          <p:nvPr/>
        </p:nvSpPr>
        <p:spPr>
          <a:xfrm rot="16200000">
            <a:off x="391987" y="3041692"/>
            <a:ext cx="3870038" cy="307697"/>
          </a:xfrm>
          <a:prstGeom prst="rect">
            <a:avLst/>
          </a:prstGeom>
          <a:noFill/>
        </p:spPr>
        <p:txBody>
          <a:bodyPr wrap="square" rtlCol="0">
            <a:spAutoFit/>
          </a:bodyPr>
          <a:lstStyle/>
          <a:p>
            <a:pPr algn="ctr"/>
            <a:r>
              <a:rPr lang="en-US" b="1" dirty="0"/>
              <a:t>Cost and Complexity</a:t>
            </a:r>
          </a:p>
        </p:txBody>
      </p:sp>
      <p:sp>
        <p:nvSpPr>
          <p:cNvPr id="17" name="TextBox 16">
            <a:extLst>
              <a:ext uri="{FF2B5EF4-FFF2-40B4-BE49-F238E27FC236}">
                <a16:creationId xmlns:a16="http://schemas.microsoft.com/office/drawing/2014/main" id="{8528A7A8-3EB2-E76E-0A31-18CCBF423F46}"/>
              </a:ext>
            </a:extLst>
          </p:cNvPr>
          <p:cNvSpPr txBox="1"/>
          <p:nvPr/>
        </p:nvSpPr>
        <p:spPr>
          <a:xfrm>
            <a:off x="2561736" y="5493974"/>
            <a:ext cx="7484696" cy="307697"/>
          </a:xfrm>
          <a:prstGeom prst="rect">
            <a:avLst/>
          </a:prstGeom>
          <a:noFill/>
        </p:spPr>
        <p:txBody>
          <a:bodyPr wrap="square" rtlCol="0">
            <a:spAutoFit/>
          </a:bodyPr>
          <a:lstStyle/>
          <a:p>
            <a:pPr algn="ctr"/>
            <a:r>
              <a:rPr lang="en-US" b="1" dirty="0"/>
              <a:t>Maturity Level (People, Processes &amp; Technology)</a:t>
            </a:r>
          </a:p>
        </p:txBody>
      </p:sp>
      <p:sp>
        <p:nvSpPr>
          <p:cNvPr id="18" name="Rectangle 17">
            <a:extLst>
              <a:ext uri="{FF2B5EF4-FFF2-40B4-BE49-F238E27FC236}">
                <a16:creationId xmlns:a16="http://schemas.microsoft.com/office/drawing/2014/main" id="{9EB776C3-46BD-E135-43EB-C74AA3EC7B8D}"/>
              </a:ext>
            </a:extLst>
          </p:cNvPr>
          <p:cNvSpPr/>
          <p:nvPr/>
        </p:nvSpPr>
        <p:spPr>
          <a:xfrm>
            <a:off x="2547776" y="5149992"/>
            <a:ext cx="7213308" cy="330371"/>
          </a:xfrm>
          <a:prstGeom prst="rect">
            <a:avLst/>
          </a:prstGeom>
          <a:gradFill>
            <a:gsLst>
              <a:gs pos="0">
                <a:schemeClr val="tx1"/>
              </a:gs>
              <a:gs pos="57000">
                <a:srgbClr val="A9D18E"/>
              </a:gs>
              <a:gs pos="41000">
                <a:srgbClr val="FFD966"/>
              </a:gs>
              <a:gs pos="26000">
                <a:srgbClr val="C00000"/>
              </a:gs>
              <a:gs pos="88000">
                <a:srgbClr val="385723"/>
              </a:gs>
              <a:gs pos="13000">
                <a:schemeClr val="tx1"/>
              </a:gs>
              <a:gs pos="74000">
                <a:srgbClr val="548235"/>
              </a:gs>
              <a:gs pos="100000">
                <a:srgbClr val="38572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7163A900-FE8F-BD0E-5C4A-709B7D1DA3AD}"/>
              </a:ext>
            </a:extLst>
          </p:cNvPr>
          <p:cNvSpPr txBox="1"/>
          <p:nvPr/>
        </p:nvSpPr>
        <p:spPr>
          <a:xfrm>
            <a:off x="2691971" y="5130558"/>
            <a:ext cx="1021989" cy="369236"/>
          </a:xfrm>
          <a:prstGeom prst="rect">
            <a:avLst/>
          </a:prstGeom>
          <a:noFill/>
        </p:spPr>
        <p:txBody>
          <a:bodyPr wrap="square" rtlCol="0">
            <a:spAutoFit/>
          </a:bodyPr>
          <a:lstStyle/>
          <a:p>
            <a:pPr algn="ctr"/>
            <a:r>
              <a:rPr lang="en-US" sz="900" b="1" dirty="0">
                <a:solidFill>
                  <a:schemeClr val="bg1"/>
                </a:solidFill>
              </a:rPr>
              <a:t>Non-existent</a:t>
            </a:r>
          </a:p>
          <a:p>
            <a:pPr algn="ctr"/>
            <a:r>
              <a:rPr lang="en-US" sz="900" b="1" dirty="0">
                <a:solidFill>
                  <a:schemeClr val="bg1"/>
                </a:solidFill>
              </a:rPr>
              <a:t>Practices</a:t>
            </a:r>
          </a:p>
        </p:txBody>
      </p:sp>
      <p:sp>
        <p:nvSpPr>
          <p:cNvPr id="20" name="TextBox 19">
            <a:extLst>
              <a:ext uri="{FF2B5EF4-FFF2-40B4-BE49-F238E27FC236}">
                <a16:creationId xmlns:a16="http://schemas.microsoft.com/office/drawing/2014/main" id="{FF082C49-D127-8E7C-6543-08F405135675}"/>
              </a:ext>
            </a:extLst>
          </p:cNvPr>
          <p:cNvSpPr txBox="1"/>
          <p:nvPr/>
        </p:nvSpPr>
        <p:spPr>
          <a:xfrm>
            <a:off x="3854043" y="5130558"/>
            <a:ext cx="1021989" cy="369236"/>
          </a:xfrm>
          <a:prstGeom prst="rect">
            <a:avLst/>
          </a:prstGeom>
          <a:noFill/>
        </p:spPr>
        <p:txBody>
          <a:bodyPr wrap="square" rtlCol="0">
            <a:spAutoFit/>
          </a:bodyPr>
          <a:lstStyle/>
          <a:p>
            <a:pPr algn="ctr"/>
            <a:r>
              <a:rPr lang="en-US" sz="900" b="1" dirty="0">
                <a:solidFill>
                  <a:schemeClr val="bg1"/>
                </a:solidFill>
              </a:rPr>
              <a:t>Ad Hoc</a:t>
            </a:r>
          </a:p>
          <a:p>
            <a:pPr algn="ctr"/>
            <a:r>
              <a:rPr lang="en-US" sz="900" b="1" dirty="0">
                <a:solidFill>
                  <a:schemeClr val="bg1"/>
                </a:solidFill>
              </a:rPr>
              <a:t>Practices</a:t>
            </a:r>
          </a:p>
        </p:txBody>
      </p:sp>
      <p:sp>
        <p:nvSpPr>
          <p:cNvPr id="21" name="TextBox 20">
            <a:extLst>
              <a:ext uri="{FF2B5EF4-FFF2-40B4-BE49-F238E27FC236}">
                <a16:creationId xmlns:a16="http://schemas.microsoft.com/office/drawing/2014/main" id="{ADD77CA4-7551-A044-48E8-D7E0C628A8DB}"/>
              </a:ext>
            </a:extLst>
          </p:cNvPr>
          <p:cNvSpPr txBox="1"/>
          <p:nvPr/>
        </p:nvSpPr>
        <p:spPr>
          <a:xfrm>
            <a:off x="7462763" y="5130558"/>
            <a:ext cx="1005312" cy="369236"/>
          </a:xfrm>
          <a:prstGeom prst="rect">
            <a:avLst/>
          </a:prstGeom>
          <a:noFill/>
        </p:spPr>
        <p:txBody>
          <a:bodyPr wrap="square" rtlCol="0">
            <a:spAutoFit/>
          </a:bodyPr>
          <a:lstStyle/>
          <a:p>
            <a:pPr algn="ctr"/>
            <a:r>
              <a:rPr lang="en-US" sz="900" b="1" dirty="0">
                <a:solidFill>
                  <a:schemeClr val="bg1"/>
                </a:solidFill>
              </a:rPr>
              <a:t>Metrics-Driven</a:t>
            </a:r>
          </a:p>
          <a:p>
            <a:pPr algn="ctr"/>
            <a:r>
              <a:rPr lang="en-US" sz="900" b="1" dirty="0">
                <a:solidFill>
                  <a:schemeClr val="bg1"/>
                </a:solidFill>
              </a:rPr>
              <a:t>Governance</a:t>
            </a:r>
          </a:p>
        </p:txBody>
      </p:sp>
      <p:sp>
        <p:nvSpPr>
          <p:cNvPr id="22" name="TextBox 21">
            <a:extLst>
              <a:ext uri="{FF2B5EF4-FFF2-40B4-BE49-F238E27FC236}">
                <a16:creationId xmlns:a16="http://schemas.microsoft.com/office/drawing/2014/main" id="{C4E8C8DA-F6BF-7718-7021-332BC0194840}"/>
              </a:ext>
            </a:extLst>
          </p:cNvPr>
          <p:cNvSpPr txBox="1"/>
          <p:nvPr/>
        </p:nvSpPr>
        <p:spPr>
          <a:xfrm>
            <a:off x="8754256" y="5130558"/>
            <a:ext cx="1005312" cy="369236"/>
          </a:xfrm>
          <a:prstGeom prst="rect">
            <a:avLst/>
          </a:prstGeom>
          <a:noFill/>
        </p:spPr>
        <p:txBody>
          <a:bodyPr wrap="square" rtlCol="0">
            <a:spAutoFit/>
          </a:bodyPr>
          <a:lstStyle/>
          <a:p>
            <a:pPr algn="ctr"/>
            <a:r>
              <a:rPr lang="en-US" sz="900" b="1" dirty="0">
                <a:solidFill>
                  <a:schemeClr val="bg1"/>
                </a:solidFill>
              </a:rPr>
              <a:t>World-Class</a:t>
            </a:r>
          </a:p>
          <a:p>
            <a:pPr algn="ctr"/>
            <a:r>
              <a:rPr lang="en-US" sz="900" b="1" dirty="0">
                <a:solidFill>
                  <a:schemeClr val="bg1"/>
                </a:solidFill>
              </a:rPr>
              <a:t>Practices</a:t>
            </a:r>
          </a:p>
        </p:txBody>
      </p:sp>
      <p:sp>
        <p:nvSpPr>
          <p:cNvPr id="23" name="TextBox 22">
            <a:extLst>
              <a:ext uri="{FF2B5EF4-FFF2-40B4-BE49-F238E27FC236}">
                <a16:creationId xmlns:a16="http://schemas.microsoft.com/office/drawing/2014/main" id="{CF786496-49C7-5DAE-9B8E-1691E7E7E709}"/>
              </a:ext>
            </a:extLst>
          </p:cNvPr>
          <p:cNvSpPr txBox="1"/>
          <p:nvPr/>
        </p:nvSpPr>
        <p:spPr>
          <a:xfrm>
            <a:off x="4839998" y="5130558"/>
            <a:ext cx="1378868" cy="369236"/>
          </a:xfrm>
          <a:prstGeom prst="rect">
            <a:avLst/>
          </a:prstGeom>
          <a:noFill/>
        </p:spPr>
        <p:txBody>
          <a:bodyPr wrap="square" rtlCol="0">
            <a:spAutoFit/>
          </a:bodyPr>
          <a:lstStyle/>
          <a:p>
            <a:pPr algn="ctr"/>
            <a:r>
              <a:rPr lang="en-US" sz="900" b="1" dirty="0"/>
              <a:t>Requirements-Driven</a:t>
            </a:r>
          </a:p>
          <a:p>
            <a:pPr algn="ctr"/>
            <a:r>
              <a:rPr lang="en-US" sz="900" b="1" dirty="0"/>
              <a:t>Practices</a:t>
            </a:r>
          </a:p>
        </p:txBody>
      </p:sp>
      <p:sp>
        <p:nvSpPr>
          <p:cNvPr id="24" name="TextBox 23">
            <a:extLst>
              <a:ext uri="{FF2B5EF4-FFF2-40B4-BE49-F238E27FC236}">
                <a16:creationId xmlns:a16="http://schemas.microsoft.com/office/drawing/2014/main" id="{E6A24E8A-563B-8F20-6EC5-8C50D2925CEE}"/>
              </a:ext>
            </a:extLst>
          </p:cNvPr>
          <p:cNvSpPr txBox="1"/>
          <p:nvPr/>
        </p:nvSpPr>
        <p:spPr>
          <a:xfrm>
            <a:off x="6234343" y="5130559"/>
            <a:ext cx="1078450" cy="369236"/>
          </a:xfrm>
          <a:prstGeom prst="rect">
            <a:avLst/>
          </a:prstGeom>
          <a:noFill/>
        </p:spPr>
        <p:txBody>
          <a:bodyPr wrap="square" rtlCol="0">
            <a:spAutoFit/>
          </a:bodyPr>
          <a:lstStyle/>
          <a:p>
            <a:pPr algn="ctr"/>
            <a:r>
              <a:rPr lang="en-US" sz="900" b="1" dirty="0"/>
              <a:t>Enterprise-Wide</a:t>
            </a:r>
          </a:p>
          <a:p>
            <a:pPr algn="ctr"/>
            <a:r>
              <a:rPr lang="en-US" sz="900" b="1" dirty="0"/>
              <a:t>Standardization</a:t>
            </a:r>
          </a:p>
        </p:txBody>
      </p:sp>
      <p:sp>
        <p:nvSpPr>
          <p:cNvPr id="25" name="TextBox 24">
            <a:extLst>
              <a:ext uri="{FF2B5EF4-FFF2-40B4-BE49-F238E27FC236}">
                <a16:creationId xmlns:a16="http://schemas.microsoft.com/office/drawing/2014/main" id="{5828DCE6-396E-5EB1-D626-EA7B22202E64}"/>
              </a:ext>
            </a:extLst>
          </p:cNvPr>
          <p:cNvSpPr txBox="1"/>
          <p:nvPr/>
        </p:nvSpPr>
        <p:spPr>
          <a:xfrm>
            <a:off x="3713959" y="4773611"/>
            <a:ext cx="1292676" cy="338467"/>
          </a:xfrm>
          <a:prstGeom prst="rect">
            <a:avLst/>
          </a:prstGeom>
          <a:noFill/>
        </p:spPr>
        <p:txBody>
          <a:bodyPr wrap="square" rtlCol="0">
            <a:spAutoFit/>
          </a:bodyPr>
          <a:lstStyle/>
          <a:p>
            <a:pPr algn="ctr"/>
            <a:r>
              <a:rPr lang="en-US" sz="800" dirty="0"/>
              <a:t>Incorporates capabilities</a:t>
            </a:r>
          </a:p>
          <a:p>
            <a:pPr algn="ctr"/>
            <a:r>
              <a:rPr lang="en-US" sz="800" dirty="0"/>
              <a:t>From CMM 0</a:t>
            </a:r>
          </a:p>
        </p:txBody>
      </p:sp>
      <p:sp>
        <p:nvSpPr>
          <p:cNvPr id="26" name="TextBox 25">
            <a:extLst>
              <a:ext uri="{FF2B5EF4-FFF2-40B4-BE49-F238E27FC236}">
                <a16:creationId xmlns:a16="http://schemas.microsoft.com/office/drawing/2014/main" id="{5E9678A9-C483-1817-5A01-8C3543CC20FC}"/>
              </a:ext>
            </a:extLst>
          </p:cNvPr>
          <p:cNvSpPr txBox="1"/>
          <p:nvPr/>
        </p:nvSpPr>
        <p:spPr>
          <a:xfrm>
            <a:off x="4896526" y="4141505"/>
            <a:ext cx="1292676" cy="338467"/>
          </a:xfrm>
          <a:prstGeom prst="rect">
            <a:avLst/>
          </a:prstGeom>
          <a:noFill/>
        </p:spPr>
        <p:txBody>
          <a:bodyPr wrap="square" rtlCol="0">
            <a:spAutoFit/>
          </a:bodyPr>
          <a:lstStyle/>
          <a:p>
            <a:pPr algn="ctr"/>
            <a:r>
              <a:rPr lang="en-US" sz="800" dirty="0"/>
              <a:t>Incorporates capabilities</a:t>
            </a:r>
          </a:p>
          <a:p>
            <a:pPr algn="ctr"/>
            <a:r>
              <a:rPr lang="en-US" sz="800" dirty="0"/>
              <a:t>From CMM 1</a:t>
            </a:r>
          </a:p>
        </p:txBody>
      </p:sp>
      <p:sp>
        <p:nvSpPr>
          <p:cNvPr id="27" name="TextBox 26">
            <a:extLst>
              <a:ext uri="{FF2B5EF4-FFF2-40B4-BE49-F238E27FC236}">
                <a16:creationId xmlns:a16="http://schemas.microsoft.com/office/drawing/2014/main" id="{FD0EE320-4543-A791-8455-C09A7DDB0C37}"/>
              </a:ext>
            </a:extLst>
          </p:cNvPr>
          <p:cNvSpPr txBox="1"/>
          <p:nvPr/>
        </p:nvSpPr>
        <p:spPr>
          <a:xfrm>
            <a:off x="6011268" y="3505955"/>
            <a:ext cx="1301525" cy="338467"/>
          </a:xfrm>
          <a:prstGeom prst="rect">
            <a:avLst/>
          </a:prstGeom>
          <a:noFill/>
        </p:spPr>
        <p:txBody>
          <a:bodyPr wrap="square" rtlCol="0">
            <a:spAutoFit/>
          </a:bodyPr>
          <a:lstStyle/>
          <a:p>
            <a:pPr algn="ctr"/>
            <a:r>
              <a:rPr lang="en-US" sz="800" dirty="0"/>
              <a:t>Incorporates capabilities</a:t>
            </a:r>
          </a:p>
          <a:p>
            <a:pPr algn="ctr"/>
            <a:r>
              <a:rPr lang="en-US" sz="800" dirty="0"/>
              <a:t>From CMM 2</a:t>
            </a:r>
          </a:p>
        </p:txBody>
      </p:sp>
      <p:sp>
        <p:nvSpPr>
          <p:cNvPr id="28" name="TextBox 27">
            <a:extLst>
              <a:ext uri="{FF2B5EF4-FFF2-40B4-BE49-F238E27FC236}">
                <a16:creationId xmlns:a16="http://schemas.microsoft.com/office/drawing/2014/main" id="{72273FEE-0861-54C4-91B1-75A0A729164C}"/>
              </a:ext>
            </a:extLst>
          </p:cNvPr>
          <p:cNvSpPr txBox="1"/>
          <p:nvPr/>
        </p:nvSpPr>
        <p:spPr>
          <a:xfrm>
            <a:off x="7242678" y="2861551"/>
            <a:ext cx="1301525" cy="338467"/>
          </a:xfrm>
          <a:prstGeom prst="rect">
            <a:avLst/>
          </a:prstGeom>
          <a:noFill/>
        </p:spPr>
        <p:txBody>
          <a:bodyPr wrap="square" rtlCol="0">
            <a:spAutoFit/>
          </a:bodyPr>
          <a:lstStyle/>
          <a:p>
            <a:pPr algn="ctr"/>
            <a:r>
              <a:rPr lang="en-US" sz="800" dirty="0"/>
              <a:t>Incorporates capabilities</a:t>
            </a:r>
          </a:p>
          <a:p>
            <a:pPr algn="ctr"/>
            <a:r>
              <a:rPr lang="en-US" sz="800" dirty="0"/>
              <a:t>From CMM 3</a:t>
            </a:r>
          </a:p>
        </p:txBody>
      </p:sp>
      <p:cxnSp>
        <p:nvCxnSpPr>
          <p:cNvPr id="30" name="Elbow Connector 29">
            <a:extLst>
              <a:ext uri="{FF2B5EF4-FFF2-40B4-BE49-F238E27FC236}">
                <a16:creationId xmlns:a16="http://schemas.microsoft.com/office/drawing/2014/main" id="{DE3F5805-5FD9-00C0-5EC8-2428F4BF541C}"/>
              </a:ext>
            </a:extLst>
          </p:cNvPr>
          <p:cNvCxnSpPr>
            <a:cxnSpLocks/>
            <a:stCxn id="3" idx="3"/>
            <a:endCxn id="4" idx="2"/>
          </p:cNvCxnSpPr>
          <p:nvPr/>
        </p:nvCxnSpPr>
        <p:spPr>
          <a:xfrm flipV="1">
            <a:off x="3680632" y="4350088"/>
            <a:ext cx="657054" cy="37060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7BE5210-52A7-FB5E-8908-26E2CE8BA88E}"/>
              </a:ext>
            </a:extLst>
          </p:cNvPr>
          <p:cNvSpPr txBox="1"/>
          <p:nvPr/>
        </p:nvSpPr>
        <p:spPr>
          <a:xfrm>
            <a:off x="2496028" y="6386988"/>
            <a:ext cx="6093672" cy="261610"/>
          </a:xfrm>
          <a:prstGeom prst="rect">
            <a:avLst/>
          </a:prstGeom>
          <a:noFill/>
        </p:spPr>
        <p:txBody>
          <a:bodyPr wrap="square">
            <a:spAutoFit/>
          </a:bodyPr>
          <a:lstStyle/>
          <a:p>
            <a:r>
              <a:rPr lang="en-US" sz="1100" b="1" dirty="0">
                <a:solidFill>
                  <a:srgbClr val="0070C0"/>
                </a:solidFill>
              </a:rPr>
              <a:t>* CMM level and CMM Sweet Spot images </a:t>
            </a:r>
            <a:r>
              <a:rPr lang="en-US" sz="1100" dirty="0">
                <a:solidFill>
                  <a:srgbClr val="0070C0"/>
                </a:solidFill>
              </a:rPr>
              <a:t>(link in references) </a:t>
            </a:r>
          </a:p>
        </p:txBody>
      </p:sp>
    </p:spTree>
    <p:extLst>
      <p:ext uri="{BB962C8B-B14F-4D97-AF65-F5344CB8AC3E}">
        <p14:creationId xmlns:p14="http://schemas.microsoft.com/office/powerpoint/2010/main" val="1893074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Maturity Level vs. Cost and Complexity</a:t>
            </a:r>
            <a:r>
              <a:rPr lang="en-US" baseline="30000" dirty="0">
                <a:solidFill>
                  <a:srgbClr val="0070C0"/>
                </a:solidFill>
              </a:rPr>
              <a:t> *</a:t>
            </a:r>
            <a:endParaRPr dirty="0"/>
          </a:p>
        </p:txBody>
      </p:sp>
      <p:grpSp>
        <p:nvGrpSpPr>
          <p:cNvPr id="2" name="Group 1">
            <a:extLst>
              <a:ext uri="{FF2B5EF4-FFF2-40B4-BE49-F238E27FC236}">
                <a16:creationId xmlns:a16="http://schemas.microsoft.com/office/drawing/2014/main" id="{BB9DE433-7393-7406-3761-1E4A6E995FFD}"/>
              </a:ext>
            </a:extLst>
          </p:cNvPr>
          <p:cNvGrpSpPr/>
          <p:nvPr/>
        </p:nvGrpSpPr>
        <p:grpSpPr>
          <a:xfrm>
            <a:off x="2173157" y="1260522"/>
            <a:ext cx="7873278" cy="4541149"/>
            <a:chOff x="1347252" y="1895129"/>
            <a:chExt cx="7875326" cy="4542336"/>
          </a:xfrm>
        </p:grpSpPr>
        <p:sp>
          <p:nvSpPr>
            <p:cNvPr id="3" name="TextBox 2">
              <a:extLst>
                <a:ext uri="{FF2B5EF4-FFF2-40B4-BE49-F238E27FC236}">
                  <a16:creationId xmlns:a16="http://schemas.microsoft.com/office/drawing/2014/main" id="{46596FB7-592F-1B98-5406-B9BA3D9DAB3B}"/>
                </a:ext>
              </a:extLst>
            </p:cNvPr>
            <p:cNvSpPr txBox="1"/>
            <p:nvPr/>
          </p:nvSpPr>
          <p:spPr>
            <a:xfrm>
              <a:off x="1850231" y="5079210"/>
              <a:ext cx="1004887" cy="553999"/>
            </a:xfrm>
            <a:prstGeom prst="rect">
              <a:avLst/>
            </a:prstGeom>
            <a:solidFill>
              <a:schemeClr val="tx1"/>
            </a:solidFill>
            <a:ln w="12700">
              <a:solidFill>
                <a:schemeClr val="tx1"/>
              </a:solidFill>
            </a:ln>
          </p:spPr>
          <p:txBody>
            <a:bodyPr wrap="square" rtlCol="0">
              <a:spAutoFit/>
            </a:bodyPr>
            <a:lstStyle/>
            <a:p>
              <a:pPr algn="ctr"/>
              <a:r>
                <a:rPr lang="en-US" sz="1000" dirty="0">
                  <a:solidFill>
                    <a:schemeClr val="bg1"/>
                  </a:solidFill>
                </a:rPr>
                <a:t>CMM 0</a:t>
              </a:r>
            </a:p>
            <a:p>
              <a:pPr algn="ctr"/>
              <a:r>
                <a:rPr lang="en-US" sz="1000" dirty="0">
                  <a:solidFill>
                    <a:schemeClr val="bg1"/>
                  </a:solidFill>
                </a:rPr>
                <a:t>Not</a:t>
              </a:r>
            </a:p>
            <a:p>
              <a:pPr algn="ctr"/>
              <a:r>
                <a:rPr lang="en-US" sz="1000" dirty="0">
                  <a:solidFill>
                    <a:schemeClr val="bg1"/>
                  </a:solidFill>
                </a:rPr>
                <a:t>Performed</a:t>
              </a:r>
            </a:p>
          </p:txBody>
        </p:sp>
        <p:sp>
          <p:nvSpPr>
            <p:cNvPr id="4" name="TextBox 3">
              <a:extLst>
                <a:ext uri="{FF2B5EF4-FFF2-40B4-BE49-F238E27FC236}">
                  <a16:creationId xmlns:a16="http://schemas.microsoft.com/office/drawing/2014/main" id="{975C9968-4480-ACCB-CC72-07A1ED71785B}"/>
                </a:ext>
              </a:extLst>
            </p:cNvPr>
            <p:cNvSpPr txBox="1"/>
            <p:nvPr/>
          </p:nvSpPr>
          <p:spPr>
            <a:xfrm>
              <a:off x="3009899" y="4431509"/>
              <a:ext cx="1004887" cy="553999"/>
            </a:xfrm>
            <a:prstGeom prst="rect">
              <a:avLst/>
            </a:prstGeom>
            <a:solidFill>
              <a:srgbClr val="C00000"/>
            </a:solidFill>
            <a:ln w="12700">
              <a:solidFill>
                <a:schemeClr val="tx1"/>
              </a:solidFill>
            </a:ln>
          </p:spPr>
          <p:txBody>
            <a:bodyPr wrap="square" rtlCol="0">
              <a:spAutoFit/>
            </a:bodyPr>
            <a:lstStyle/>
            <a:p>
              <a:pPr algn="ctr"/>
              <a:r>
                <a:rPr lang="en-US" sz="1000" dirty="0">
                  <a:solidFill>
                    <a:schemeClr val="bg1"/>
                  </a:solidFill>
                </a:rPr>
                <a:t>CMM 1</a:t>
              </a:r>
            </a:p>
            <a:p>
              <a:pPr algn="ctr"/>
              <a:r>
                <a:rPr lang="en-US" sz="1000" dirty="0">
                  <a:solidFill>
                    <a:schemeClr val="bg1"/>
                  </a:solidFill>
                </a:rPr>
                <a:t>Performed</a:t>
              </a:r>
            </a:p>
            <a:p>
              <a:pPr algn="ctr"/>
              <a:r>
                <a:rPr lang="en-US" sz="1000" dirty="0">
                  <a:solidFill>
                    <a:schemeClr val="bg1"/>
                  </a:solidFill>
                </a:rPr>
                <a:t>Informally</a:t>
              </a:r>
            </a:p>
          </p:txBody>
        </p:sp>
        <p:sp>
          <p:nvSpPr>
            <p:cNvPr id="5" name="TextBox 4">
              <a:extLst>
                <a:ext uri="{FF2B5EF4-FFF2-40B4-BE49-F238E27FC236}">
                  <a16:creationId xmlns:a16="http://schemas.microsoft.com/office/drawing/2014/main" id="{E3DF8F3C-BC0D-714C-D06E-38301DEDDB70}"/>
                </a:ext>
              </a:extLst>
            </p:cNvPr>
            <p:cNvSpPr txBox="1"/>
            <p:nvPr/>
          </p:nvSpPr>
          <p:spPr>
            <a:xfrm>
              <a:off x="6546053" y="2546569"/>
              <a:ext cx="1004887" cy="553999"/>
            </a:xfrm>
            <a:prstGeom prst="rect">
              <a:avLst/>
            </a:prstGeom>
            <a:solidFill>
              <a:srgbClr val="548235"/>
            </a:solidFill>
            <a:ln w="12700">
              <a:solidFill>
                <a:schemeClr val="tx1"/>
              </a:solidFill>
            </a:ln>
          </p:spPr>
          <p:txBody>
            <a:bodyPr wrap="square" rtlCol="0" anchor="ctr">
              <a:spAutoFit/>
            </a:bodyPr>
            <a:lstStyle/>
            <a:p>
              <a:pPr algn="ctr"/>
              <a:r>
                <a:rPr lang="en-US" sz="1000" dirty="0">
                  <a:solidFill>
                    <a:schemeClr val="bg1"/>
                  </a:solidFill>
                </a:rPr>
                <a:t>CMM 4</a:t>
              </a:r>
            </a:p>
            <a:p>
              <a:pPr algn="ctr"/>
              <a:r>
                <a:rPr lang="en-US" sz="1000" dirty="0">
                  <a:solidFill>
                    <a:schemeClr val="bg1"/>
                  </a:solidFill>
                </a:rPr>
                <a:t>Quantitatively</a:t>
              </a:r>
            </a:p>
            <a:p>
              <a:pPr algn="ctr"/>
              <a:r>
                <a:rPr lang="en-US" sz="1000" dirty="0">
                  <a:solidFill>
                    <a:schemeClr val="bg1"/>
                  </a:solidFill>
                </a:rPr>
                <a:t>Controlled</a:t>
              </a:r>
            </a:p>
          </p:txBody>
        </p:sp>
        <p:sp>
          <p:nvSpPr>
            <p:cNvPr id="7" name="TextBox 6">
              <a:extLst>
                <a:ext uri="{FF2B5EF4-FFF2-40B4-BE49-F238E27FC236}">
                  <a16:creationId xmlns:a16="http://schemas.microsoft.com/office/drawing/2014/main" id="{83DC14DE-AFDA-C482-320F-D33B79E4B7ED}"/>
                </a:ext>
              </a:extLst>
            </p:cNvPr>
            <p:cNvSpPr txBox="1"/>
            <p:nvPr/>
          </p:nvSpPr>
          <p:spPr>
            <a:xfrm>
              <a:off x="7737005" y="1902478"/>
              <a:ext cx="1004887" cy="553999"/>
            </a:xfrm>
            <a:prstGeom prst="rect">
              <a:avLst/>
            </a:prstGeom>
            <a:solidFill>
              <a:srgbClr val="385723"/>
            </a:solidFill>
            <a:ln w="12700">
              <a:solidFill>
                <a:schemeClr val="tx1"/>
              </a:solidFill>
            </a:ln>
          </p:spPr>
          <p:txBody>
            <a:bodyPr wrap="square" rtlCol="0">
              <a:spAutoFit/>
            </a:bodyPr>
            <a:lstStyle/>
            <a:p>
              <a:pPr algn="ctr"/>
              <a:r>
                <a:rPr lang="en-US" sz="1000" dirty="0">
                  <a:solidFill>
                    <a:schemeClr val="bg1"/>
                  </a:solidFill>
                </a:rPr>
                <a:t>CMM 5</a:t>
              </a:r>
            </a:p>
            <a:p>
              <a:pPr algn="ctr"/>
              <a:r>
                <a:rPr lang="en-US" sz="1000" dirty="0">
                  <a:solidFill>
                    <a:schemeClr val="bg1"/>
                  </a:solidFill>
                </a:rPr>
                <a:t>Continuously</a:t>
              </a:r>
            </a:p>
            <a:p>
              <a:pPr algn="ctr"/>
              <a:r>
                <a:rPr lang="en-US" sz="1000" dirty="0">
                  <a:solidFill>
                    <a:schemeClr val="bg1"/>
                  </a:solidFill>
                </a:rPr>
                <a:t>Improving</a:t>
              </a:r>
            </a:p>
          </p:txBody>
        </p:sp>
        <p:sp>
          <p:nvSpPr>
            <p:cNvPr id="8" name="TextBox 7">
              <a:extLst>
                <a:ext uri="{FF2B5EF4-FFF2-40B4-BE49-F238E27FC236}">
                  <a16:creationId xmlns:a16="http://schemas.microsoft.com/office/drawing/2014/main" id="{F1AEEAA1-B5DD-744B-0F2D-04D449F0136B}"/>
                </a:ext>
              </a:extLst>
            </p:cNvPr>
            <p:cNvSpPr txBox="1"/>
            <p:nvPr/>
          </p:nvSpPr>
          <p:spPr>
            <a:xfrm>
              <a:off x="4181473" y="3810002"/>
              <a:ext cx="1004887" cy="553999"/>
            </a:xfrm>
            <a:prstGeom prst="rect">
              <a:avLst/>
            </a:prstGeom>
            <a:solidFill>
              <a:srgbClr val="FFD966"/>
            </a:solidFill>
            <a:ln w="12700">
              <a:solidFill>
                <a:schemeClr val="tx1"/>
              </a:solidFill>
            </a:ln>
          </p:spPr>
          <p:txBody>
            <a:bodyPr wrap="square" rtlCol="0" anchor="ctr">
              <a:spAutoFit/>
            </a:bodyPr>
            <a:lstStyle/>
            <a:p>
              <a:pPr algn="ctr"/>
              <a:r>
                <a:rPr lang="en-US" sz="1000" dirty="0"/>
                <a:t>CMM 2</a:t>
              </a:r>
            </a:p>
            <a:p>
              <a:pPr algn="ctr"/>
              <a:r>
                <a:rPr lang="en-US" sz="1000" dirty="0"/>
                <a:t>Planned &amp; Tracked</a:t>
              </a:r>
            </a:p>
          </p:txBody>
        </p:sp>
        <p:sp>
          <p:nvSpPr>
            <p:cNvPr id="9" name="TextBox 8">
              <a:extLst>
                <a:ext uri="{FF2B5EF4-FFF2-40B4-BE49-F238E27FC236}">
                  <a16:creationId xmlns:a16="http://schemas.microsoft.com/office/drawing/2014/main" id="{684D6306-FB19-C101-D25C-AC2496E6BF44}"/>
                </a:ext>
              </a:extLst>
            </p:cNvPr>
            <p:cNvSpPr txBox="1"/>
            <p:nvPr/>
          </p:nvSpPr>
          <p:spPr>
            <a:xfrm>
              <a:off x="5326855" y="3152004"/>
              <a:ext cx="1004887" cy="553999"/>
            </a:xfrm>
            <a:prstGeom prst="rect">
              <a:avLst/>
            </a:prstGeom>
            <a:solidFill>
              <a:srgbClr val="A9D18E"/>
            </a:solidFill>
            <a:ln w="12700">
              <a:solidFill>
                <a:schemeClr val="tx1"/>
              </a:solidFill>
            </a:ln>
          </p:spPr>
          <p:txBody>
            <a:bodyPr wrap="square" rtlCol="0">
              <a:spAutoFit/>
            </a:bodyPr>
            <a:lstStyle/>
            <a:p>
              <a:pPr algn="ctr"/>
              <a:r>
                <a:rPr lang="en-US" sz="1000" dirty="0"/>
                <a:t>CMM 3</a:t>
              </a:r>
            </a:p>
            <a:p>
              <a:pPr algn="ctr"/>
              <a:r>
                <a:rPr lang="en-US" sz="1000" dirty="0"/>
                <a:t>Well-Defined</a:t>
              </a:r>
            </a:p>
            <a:p>
              <a:pPr algn="ctr"/>
              <a:endParaRPr lang="en-US" sz="1000" dirty="0">
                <a:solidFill>
                  <a:schemeClr val="bg1"/>
                </a:solidFill>
              </a:endParaRPr>
            </a:p>
          </p:txBody>
        </p:sp>
        <p:cxnSp>
          <p:nvCxnSpPr>
            <p:cNvPr id="10" name="Elbow Connector 9">
              <a:extLst>
                <a:ext uri="{FF2B5EF4-FFF2-40B4-BE49-F238E27FC236}">
                  <a16:creationId xmlns:a16="http://schemas.microsoft.com/office/drawing/2014/main" id="{E0C1790D-0BE0-A0D6-3B59-1E77EAA1709C}"/>
                </a:ext>
              </a:extLst>
            </p:cNvPr>
            <p:cNvCxnSpPr>
              <a:cxnSpLocks/>
              <a:stCxn id="4" idx="3"/>
              <a:endCxn id="8" idx="2"/>
            </p:cNvCxnSpPr>
            <p:nvPr/>
          </p:nvCxnSpPr>
          <p:spPr>
            <a:xfrm flipV="1">
              <a:off x="4014787" y="4364001"/>
              <a:ext cx="669130" cy="34450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1686B5C-E302-5403-E45B-CC82F7A76817}"/>
                </a:ext>
              </a:extLst>
            </p:cNvPr>
            <p:cNvCxnSpPr>
              <a:cxnSpLocks/>
              <a:stCxn id="8" idx="3"/>
              <a:endCxn id="9" idx="2"/>
            </p:cNvCxnSpPr>
            <p:nvPr/>
          </p:nvCxnSpPr>
          <p:spPr>
            <a:xfrm flipV="1">
              <a:off x="5186360" y="3706002"/>
              <a:ext cx="642938" cy="38100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DD28FD0-D5A6-BAB4-3CC0-F49F66536544}"/>
                </a:ext>
              </a:extLst>
            </p:cNvPr>
            <p:cNvCxnSpPr>
              <a:cxnSpLocks/>
              <a:stCxn id="9" idx="3"/>
              <a:endCxn id="5" idx="2"/>
            </p:cNvCxnSpPr>
            <p:nvPr/>
          </p:nvCxnSpPr>
          <p:spPr>
            <a:xfrm flipV="1">
              <a:off x="6331742" y="3100568"/>
              <a:ext cx="716754" cy="32843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381299AC-D6EF-53B8-F8A5-EA7B895D5323}"/>
                </a:ext>
              </a:extLst>
            </p:cNvPr>
            <p:cNvCxnSpPr>
              <a:cxnSpLocks/>
              <a:stCxn id="5" idx="3"/>
              <a:endCxn id="7" idx="2"/>
            </p:cNvCxnSpPr>
            <p:nvPr/>
          </p:nvCxnSpPr>
          <p:spPr>
            <a:xfrm flipV="1">
              <a:off x="7550940" y="2456477"/>
              <a:ext cx="688508" cy="367092"/>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9226730-707F-ACA2-59AE-C8673E564824}"/>
                </a:ext>
              </a:extLst>
            </p:cNvPr>
            <p:cNvCxnSpPr/>
            <p:nvPr/>
          </p:nvCxnSpPr>
          <p:spPr>
            <a:xfrm>
              <a:off x="1735931" y="5773528"/>
              <a:ext cx="74866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987E315-59B9-33D5-E174-0DFDFE08317A}"/>
                </a:ext>
              </a:extLst>
            </p:cNvPr>
            <p:cNvCxnSpPr>
              <a:cxnSpLocks/>
            </p:cNvCxnSpPr>
            <p:nvPr/>
          </p:nvCxnSpPr>
          <p:spPr>
            <a:xfrm flipV="1">
              <a:off x="1735931" y="1909460"/>
              <a:ext cx="0" cy="38710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FFDD27-16D2-4BFC-B02E-75723195FF92}"/>
                </a:ext>
              </a:extLst>
            </p:cNvPr>
            <p:cNvSpPr txBox="1"/>
            <p:nvPr/>
          </p:nvSpPr>
          <p:spPr>
            <a:xfrm rot="16200000">
              <a:off x="-434384" y="3676765"/>
              <a:ext cx="3871050" cy="307777"/>
            </a:xfrm>
            <a:prstGeom prst="rect">
              <a:avLst/>
            </a:prstGeom>
            <a:noFill/>
          </p:spPr>
          <p:txBody>
            <a:bodyPr wrap="square" rtlCol="0">
              <a:spAutoFit/>
            </a:bodyPr>
            <a:lstStyle/>
            <a:p>
              <a:pPr algn="ctr"/>
              <a:r>
                <a:rPr lang="en-US" b="1" dirty="0"/>
                <a:t>Cost and Complexity</a:t>
              </a:r>
            </a:p>
          </p:txBody>
        </p:sp>
        <p:sp>
          <p:nvSpPr>
            <p:cNvPr id="17" name="TextBox 16">
              <a:extLst>
                <a:ext uri="{FF2B5EF4-FFF2-40B4-BE49-F238E27FC236}">
                  <a16:creationId xmlns:a16="http://schemas.microsoft.com/office/drawing/2014/main" id="{8528A7A8-3EB2-E76E-0A31-18CCBF423F46}"/>
                </a:ext>
              </a:extLst>
            </p:cNvPr>
            <p:cNvSpPr txBox="1"/>
            <p:nvPr/>
          </p:nvSpPr>
          <p:spPr>
            <a:xfrm>
              <a:off x="1735932" y="6129688"/>
              <a:ext cx="7486643" cy="307777"/>
            </a:xfrm>
            <a:prstGeom prst="rect">
              <a:avLst/>
            </a:prstGeom>
            <a:noFill/>
          </p:spPr>
          <p:txBody>
            <a:bodyPr wrap="square" rtlCol="0">
              <a:spAutoFit/>
            </a:bodyPr>
            <a:lstStyle/>
            <a:p>
              <a:pPr algn="ctr"/>
              <a:r>
                <a:rPr lang="en-US" b="1" dirty="0"/>
                <a:t>Maturity Level (People, Processes &amp; Technology)</a:t>
              </a:r>
            </a:p>
          </p:txBody>
        </p:sp>
        <p:sp>
          <p:nvSpPr>
            <p:cNvPr id="18" name="Rectangle 17">
              <a:extLst>
                <a:ext uri="{FF2B5EF4-FFF2-40B4-BE49-F238E27FC236}">
                  <a16:creationId xmlns:a16="http://schemas.microsoft.com/office/drawing/2014/main" id="{9EB776C3-46BD-E135-43EB-C74AA3EC7B8D}"/>
                </a:ext>
              </a:extLst>
            </p:cNvPr>
            <p:cNvSpPr/>
            <p:nvPr/>
          </p:nvSpPr>
          <p:spPr>
            <a:xfrm>
              <a:off x="1721968" y="5785616"/>
              <a:ext cx="7215184" cy="330457"/>
            </a:xfrm>
            <a:prstGeom prst="rect">
              <a:avLst/>
            </a:prstGeom>
            <a:gradFill>
              <a:gsLst>
                <a:gs pos="0">
                  <a:schemeClr val="tx1"/>
                </a:gs>
                <a:gs pos="57000">
                  <a:srgbClr val="A9D18E"/>
                </a:gs>
                <a:gs pos="41000">
                  <a:srgbClr val="FFD966"/>
                </a:gs>
                <a:gs pos="26000">
                  <a:srgbClr val="C00000"/>
                </a:gs>
                <a:gs pos="88000">
                  <a:srgbClr val="385723"/>
                </a:gs>
                <a:gs pos="13000">
                  <a:schemeClr val="tx1"/>
                </a:gs>
                <a:gs pos="74000">
                  <a:srgbClr val="548235"/>
                </a:gs>
                <a:gs pos="100000">
                  <a:srgbClr val="38572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7163A900-FE8F-BD0E-5C4A-709B7D1DA3AD}"/>
                </a:ext>
              </a:extLst>
            </p:cNvPr>
            <p:cNvSpPr txBox="1"/>
            <p:nvPr/>
          </p:nvSpPr>
          <p:spPr>
            <a:xfrm>
              <a:off x="1866201" y="5766177"/>
              <a:ext cx="1022255" cy="369333"/>
            </a:xfrm>
            <a:prstGeom prst="rect">
              <a:avLst/>
            </a:prstGeom>
            <a:noFill/>
          </p:spPr>
          <p:txBody>
            <a:bodyPr wrap="square" rtlCol="0">
              <a:spAutoFit/>
            </a:bodyPr>
            <a:lstStyle/>
            <a:p>
              <a:pPr algn="ctr"/>
              <a:r>
                <a:rPr lang="en-US" sz="900" b="1" dirty="0">
                  <a:solidFill>
                    <a:schemeClr val="bg1"/>
                  </a:solidFill>
                </a:rPr>
                <a:t>Non-existent</a:t>
              </a:r>
            </a:p>
            <a:p>
              <a:pPr algn="ctr"/>
              <a:r>
                <a:rPr lang="en-US" sz="900" b="1" dirty="0">
                  <a:solidFill>
                    <a:schemeClr val="bg1"/>
                  </a:solidFill>
                </a:rPr>
                <a:t>Practices</a:t>
              </a:r>
            </a:p>
          </p:txBody>
        </p:sp>
        <p:sp>
          <p:nvSpPr>
            <p:cNvPr id="20" name="TextBox 19">
              <a:extLst>
                <a:ext uri="{FF2B5EF4-FFF2-40B4-BE49-F238E27FC236}">
                  <a16:creationId xmlns:a16="http://schemas.microsoft.com/office/drawing/2014/main" id="{FF082C49-D127-8E7C-6543-08F405135675}"/>
                </a:ext>
              </a:extLst>
            </p:cNvPr>
            <p:cNvSpPr txBox="1"/>
            <p:nvPr/>
          </p:nvSpPr>
          <p:spPr>
            <a:xfrm>
              <a:off x="3028575" y="5766177"/>
              <a:ext cx="1022255" cy="369333"/>
            </a:xfrm>
            <a:prstGeom prst="rect">
              <a:avLst/>
            </a:prstGeom>
            <a:noFill/>
          </p:spPr>
          <p:txBody>
            <a:bodyPr wrap="square" rtlCol="0">
              <a:spAutoFit/>
            </a:bodyPr>
            <a:lstStyle/>
            <a:p>
              <a:pPr algn="ctr"/>
              <a:r>
                <a:rPr lang="en-US" sz="900" b="1" dirty="0">
                  <a:solidFill>
                    <a:schemeClr val="bg1"/>
                  </a:solidFill>
                </a:rPr>
                <a:t>Ad Hoc</a:t>
              </a:r>
            </a:p>
            <a:p>
              <a:pPr algn="ctr"/>
              <a:r>
                <a:rPr lang="en-US" sz="900" b="1" dirty="0">
                  <a:solidFill>
                    <a:schemeClr val="bg1"/>
                  </a:solidFill>
                </a:rPr>
                <a:t>Practices</a:t>
              </a:r>
            </a:p>
          </p:txBody>
        </p:sp>
        <p:sp>
          <p:nvSpPr>
            <p:cNvPr id="21" name="TextBox 20">
              <a:extLst>
                <a:ext uri="{FF2B5EF4-FFF2-40B4-BE49-F238E27FC236}">
                  <a16:creationId xmlns:a16="http://schemas.microsoft.com/office/drawing/2014/main" id="{ADD77CA4-7551-A044-48E8-D7E0C628A8DB}"/>
                </a:ext>
              </a:extLst>
            </p:cNvPr>
            <p:cNvSpPr txBox="1"/>
            <p:nvPr/>
          </p:nvSpPr>
          <p:spPr>
            <a:xfrm>
              <a:off x="6638234" y="5766177"/>
              <a:ext cx="1005574" cy="369333"/>
            </a:xfrm>
            <a:prstGeom prst="rect">
              <a:avLst/>
            </a:prstGeom>
            <a:noFill/>
          </p:spPr>
          <p:txBody>
            <a:bodyPr wrap="square" rtlCol="0">
              <a:spAutoFit/>
            </a:bodyPr>
            <a:lstStyle/>
            <a:p>
              <a:pPr algn="ctr"/>
              <a:r>
                <a:rPr lang="en-US" sz="900" b="1" dirty="0">
                  <a:solidFill>
                    <a:schemeClr val="bg1"/>
                  </a:solidFill>
                </a:rPr>
                <a:t>Metrics-Driven</a:t>
              </a:r>
            </a:p>
            <a:p>
              <a:pPr algn="ctr"/>
              <a:r>
                <a:rPr lang="en-US" sz="900" b="1" dirty="0">
                  <a:solidFill>
                    <a:schemeClr val="bg1"/>
                  </a:solidFill>
                </a:rPr>
                <a:t>Governance</a:t>
              </a:r>
            </a:p>
          </p:txBody>
        </p:sp>
        <p:sp>
          <p:nvSpPr>
            <p:cNvPr id="22" name="TextBox 21">
              <a:extLst>
                <a:ext uri="{FF2B5EF4-FFF2-40B4-BE49-F238E27FC236}">
                  <a16:creationId xmlns:a16="http://schemas.microsoft.com/office/drawing/2014/main" id="{C4E8C8DA-F6BF-7718-7021-332BC0194840}"/>
                </a:ext>
              </a:extLst>
            </p:cNvPr>
            <p:cNvSpPr txBox="1"/>
            <p:nvPr/>
          </p:nvSpPr>
          <p:spPr>
            <a:xfrm>
              <a:off x="7930063" y="5766177"/>
              <a:ext cx="1005574" cy="369333"/>
            </a:xfrm>
            <a:prstGeom prst="rect">
              <a:avLst/>
            </a:prstGeom>
            <a:noFill/>
          </p:spPr>
          <p:txBody>
            <a:bodyPr wrap="square" rtlCol="0">
              <a:spAutoFit/>
            </a:bodyPr>
            <a:lstStyle/>
            <a:p>
              <a:pPr algn="ctr"/>
              <a:r>
                <a:rPr lang="en-US" sz="900" b="1" dirty="0">
                  <a:solidFill>
                    <a:schemeClr val="bg1"/>
                  </a:solidFill>
                </a:rPr>
                <a:t>World-Class</a:t>
              </a:r>
            </a:p>
            <a:p>
              <a:pPr algn="ctr"/>
              <a:r>
                <a:rPr lang="en-US" sz="900" b="1" dirty="0">
                  <a:solidFill>
                    <a:schemeClr val="bg1"/>
                  </a:solidFill>
                </a:rPr>
                <a:t>Practices</a:t>
              </a:r>
            </a:p>
          </p:txBody>
        </p:sp>
        <p:sp>
          <p:nvSpPr>
            <p:cNvPr id="23" name="TextBox 22">
              <a:extLst>
                <a:ext uri="{FF2B5EF4-FFF2-40B4-BE49-F238E27FC236}">
                  <a16:creationId xmlns:a16="http://schemas.microsoft.com/office/drawing/2014/main" id="{CF786496-49C7-5DAE-9B8E-1691E7E7E709}"/>
                </a:ext>
              </a:extLst>
            </p:cNvPr>
            <p:cNvSpPr txBox="1"/>
            <p:nvPr/>
          </p:nvSpPr>
          <p:spPr>
            <a:xfrm>
              <a:off x="4014787" y="5766177"/>
              <a:ext cx="1379227" cy="369333"/>
            </a:xfrm>
            <a:prstGeom prst="rect">
              <a:avLst/>
            </a:prstGeom>
            <a:noFill/>
          </p:spPr>
          <p:txBody>
            <a:bodyPr wrap="square" rtlCol="0">
              <a:spAutoFit/>
            </a:bodyPr>
            <a:lstStyle/>
            <a:p>
              <a:pPr algn="ctr"/>
              <a:r>
                <a:rPr lang="en-US" sz="900" b="1" dirty="0"/>
                <a:t>Requirements-Driven</a:t>
              </a:r>
            </a:p>
            <a:p>
              <a:pPr algn="ctr"/>
              <a:r>
                <a:rPr lang="en-US" sz="900" b="1" dirty="0"/>
                <a:t>Practices</a:t>
              </a:r>
            </a:p>
          </p:txBody>
        </p:sp>
        <p:sp>
          <p:nvSpPr>
            <p:cNvPr id="24" name="TextBox 23">
              <a:extLst>
                <a:ext uri="{FF2B5EF4-FFF2-40B4-BE49-F238E27FC236}">
                  <a16:creationId xmlns:a16="http://schemas.microsoft.com/office/drawing/2014/main" id="{E6A24E8A-563B-8F20-6EC5-8C50D2925CEE}"/>
                </a:ext>
              </a:extLst>
            </p:cNvPr>
            <p:cNvSpPr txBox="1"/>
            <p:nvPr/>
          </p:nvSpPr>
          <p:spPr>
            <a:xfrm>
              <a:off x="5409494" y="5766178"/>
              <a:ext cx="1078731" cy="369333"/>
            </a:xfrm>
            <a:prstGeom prst="rect">
              <a:avLst/>
            </a:prstGeom>
            <a:noFill/>
          </p:spPr>
          <p:txBody>
            <a:bodyPr wrap="square" rtlCol="0">
              <a:spAutoFit/>
            </a:bodyPr>
            <a:lstStyle/>
            <a:p>
              <a:pPr algn="ctr"/>
              <a:r>
                <a:rPr lang="en-US" sz="900" b="1" dirty="0"/>
                <a:t>Enterprise-Wide</a:t>
              </a:r>
            </a:p>
            <a:p>
              <a:pPr algn="ctr"/>
              <a:r>
                <a:rPr lang="en-US" sz="900" b="1" dirty="0"/>
                <a:t>Standardization</a:t>
              </a:r>
            </a:p>
          </p:txBody>
        </p:sp>
        <p:sp>
          <p:nvSpPr>
            <p:cNvPr id="25" name="TextBox 24">
              <a:extLst>
                <a:ext uri="{FF2B5EF4-FFF2-40B4-BE49-F238E27FC236}">
                  <a16:creationId xmlns:a16="http://schemas.microsoft.com/office/drawing/2014/main" id="{5828DCE6-396E-5EB1-D626-EA7B22202E64}"/>
                </a:ext>
              </a:extLst>
            </p:cNvPr>
            <p:cNvSpPr txBox="1"/>
            <p:nvPr/>
          </p:nvSpPr>
          <p:spPr>
            <a:xfrm>
              <a:off x="2888455" y="5409136"/>
              <a:ext cx="1293012" cy="338555"/>
            </a:xfrm>
            <a:prstGeom prst="rect">
              <a:avLst/>
            </a:prstGeom>
            <a:noFill/>
          </p:spPr>
          <p:txBody>
            <a:bodyPr wrap="square" rtlCol="0">
              <a:spAutoFit/>
            </a:bodyPr>
            <a:lstStyle/>
            <a:p>
              <a:pPr algn="ctr"/>
              <a:r>
                <a:rPr lang="en-US" sz="800" dirty="0"/>
                <a:t>Incorporates capabilities</a:t>
              </a:r>
            </a:p>
            <a:p>
              <a:pPr algn="ctr"/>
              <a:r>
                <a:rPr lang="en-US" sz="800" dirty="0"/>
                <a:t>From CMM 0</a:t>
              </a:r>
            </a:p>
          </p:txBody>
        </p:sp>
        <p:sp>
          <p:nvSpPr>
            <p:cNvPr id="26" name="TextBox 25">
              <a:extLst>
                <a:ext uri="{FF2B5EF4-FFF2-40B4-BE49-F238E27FC236}">
                  <a16:creationId xmlns:a16="http://schemas.microsoft.com/office/drawing/2014/main" id="{5E9678A9-C483-1817-5A01-8C3543CC20FC}"/>
                </a:ext>
              </a:extLst>
            </p:cNvPr>
            <p:cNvSpPr txBox="1"/>
            <p:nvPr/>
          </p:nvSpPr>
          <p:spPr>
            <a:xfrm>
              <a:off x="4071329" y="4776865"/>
              <a:ext cx="1293012" cy="338555"/>
            </a:xfrm>
            <a:prstGeom prst="rect">
              <a:avLst/>
            </a:prstGeom>
            <a:noFill/>
          </p:spPr>
          <p:txBody>
            <a:bodyPr wrap="square" rtlCol="0">
              <a:spAutoFit/>
            </a:bodyPr>
            <a:lstStyle/>
            <a:p>
              <a:pPr algn="ctr"/>
              <a:r>
                <a:rPr lang="en-US" sz="800" dirty="0"/>
                <a:t>Incorporates capabilities</a:t>
              </a:r>
            </a:p>
            <a:p>
              <a:pPr algn="ctr"/>
              <a:r>
                <a:rPr lang="en-US" sz="800" dirty="0"/>
                <a:t>From CMM 1</a:t>
              </a:r>
            </a:p>
          </p:txBody>
        </p:sp>
        <p:sp>
          <p:nvSpPr>
            <p:cNvPr id="27" name="TextBox 26">
              <a:extLst>
                <a:ext uri="{FF2B5EF4-FFF2-40B4-BE49-F238E27FC236}">
                  <a16:creationId xmlns:a16="http://schemas.microsoft.com/office/drawing/2014/main" id="{FD0EE320-4543-A791-8455-C09A7DDB0C37}"/>
                </a:ext>
              </a:extLst>
            </p:cNvPr>
            <p:cNvSpPr txBox="1"/>
            <p:nvPr/>
          </p:nvSpPr>
          <p:spPr>
            <a:xfrm>
              <a:off x="5186361" y="4141149"/>
              <a:ext cx="1301864" cy="338555"/>
            </a:xfrm>
            <a:prstGeom prst="rect">
              <a:avLst/>
            </a:prstGeom>
            <a:noFill/>
          </p:spPr>
          <p:txBody>
            <a:bodyPr wrap="square" rtlCol="0">
              <a:spAutoFit/>
            </a:bodyPr>
            <a:lstStyle/>
            <a:p>
              <a:pPr algn="ctr"/>
              <a:r>
                <a:rPr lang="en-US" sz="800" dirty="0"/>
                <a:t>Incorporates capabilities</a:t>
              </a:r>
            </a:p>
            <a:p>
              <a:pPr algn="ctr"/>
              <a:r>
                <a:rPr lang="en-US" sz="800" dirty="0"/>
                <a:t>From CMM 2</a:t>
              </a:r>
            </a:p>
          </p:txBody>
        </p:sp>
        <p:sp>
          <p:nvSpPr>
            <p:cNvPr id="28" name="TextBox 27">
              <a:extLst>
                <a:ext uri="{FF2B5EF4-FFF2-40B4-BE49-F238E27FC236}">
                  <a16:creationId xmlns:a16="http://schemas.microsoft.com/office/drawing/2014/main" id="{72273FEE-0861-54C4-91B1-75A0A729164C}"/>
                </a:ext>
              </a:extLst>
            </p:cNvPr>
            <p:cNvSpPr txBox="1"/>
            <p:nvPr/>
          </p:nvSpPr>
          <p:spPr>
            <a:xfrm>
              <a:off x="6418092" y="3496576"/>
              <a:ext cx="1301864" cy="338555"/>
            </a:xfrm>
            <a:prstGeom prst="rect">
              <a:avLst/>
            </a:prstGeom>
            <a:noFill/>
          </p:spPr>
          <p:txBody>
            <a:bodyPr wrap="square" rtlCol="0">
              <a:spAutoFit/>
            </a:bodyPr>
            <a:lstStyle/>
            <a:p>
              <a:pPr algn="ctr"/>
              <a:r>
                <a:rPr lang="en-US" sz="800" dirty="0"/>
                <a:t>Incorporates capabilities</a:t>
              </a:r>
            </a:p>
            <a:p>
              <a:pPr algn="ctr"/>
              <a:r>
                <a:rPr lang="en-US" sz="800" dirty="0"/>
                <a:t>From CMM 3</a:t>
              </a:r>
            </a:p>
          </p:txBody>
        </p:sp>
        <p:sp>
          <p:nvSpPr>
            <p:cNvPr id="29" name="TextBox 28">
              <a:extLst>
                <a:ext uri="{FF2B5EF4-FFF2-40B4-BE49-F238E27FC236}">
                  <a16:creationId xmlns:a16="http://schemas.microsoft.com/office/drawing/2014/main" id="{BEA88AA8-AAFE-DC2D-CBB4-6BF59E8BE1B7}"/>
                </a:ext>
              </a:extLst>
            </p:cNvPr>
            <p:cNvSpPr txBox="1"/>
            <p:nvPr/>
          </p:nvSpPr>
          <p:spPr>
            <a:xfrm>
              <a:off x="7606863" y="2886214"/>
              <a:ext cx="1301864" cy="338555"/>
            </a:xfrm>
            <a:prstGeom prst="rect">
              <a:avLst/>
            </a:prstGeom>
            <a:noFill/>
          </p:spPr>
          <p:txBody>
            <a:bodyPr wrap="square" rtlCol="0">
              <a:spAutoFit/>
            </a:bodyPr>
            <a:lstStyle/>
            <a:p>
              <a:pPr algn="ctr"/>
              <a:r>
                <a:rPr lang="en-US" sz="800" dirty="0"/>
                <a:t>Incorporates capabilities</a:t>
              </a:r>
            </a:p>
            <a:p>
              <a:pPr algn="ctr"/>
              <a:r>
                <a:rPr lang="en-US" sz="800" dirty="0"/>
                <a:t>From CMM 4</a:t>
              </a:r>
            </a:p>
          </p:txBody>
        </p:sp>
        <p:cxnSp>
          <p:nvCxnSpPr>
            <p:cNvPr id="30" name="Elbow Connector 29">
              <a:extLst>
                <a:ext uri="{FF2B5EF4-FFF2-40B4-BE49-F238E27FC236}">
                  <a16:creationId xmlns:a16="http://schemas.microsoft.com/office/drawing/2014/main" id="{DE3F5805-5FD9-00C0-5EC8-2428F4BF541C}"/>
                </a:ext>
              </a:extLst>
            </p:cNvPr>
            <p:cNvCxnSpPr>
              <a:cxnSpLocks/>
              <a:stCxn id="3" idx="3"/>
              <a:endCxn id="4" idx="2"/>
            </p:cNvCxnSpPr>
            <p:nvPr/>
          </p:nvCxnSpPr>
          <p:spPr>
            <a:xfrm flipV="1">
              <a:off x="2855119" y="4985503"/>
              <a:ext cx="657225" cy="37070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47BE5210-52A7-FB5E-8908-26E2CE8BA88E}"/>
              </a:ext>
            </a:extLst>
          </p:cNvPr>
          <p:cNvSpPr txBox="1"/>
          <p:nvPr/>
        </p:nvSpPr>
        <p:spPr>
          <a:xfrm>
            <a:off x="2496028" y="6386988"/>
            <a:ext cx="6093672" cy="261610"/>
          </a:xfrm>
          <a:prstGeom prst="rect">
            <a:avLst/>
          </a:prstGeom>
          <a:noFill/>
        </p:spPr>
        <p:txBody>
          <a:bodyPr wrap="square">
            <a:spAutoFit/>
          </a:bodyPr>
          <a:lstStyle/>
          <a:p>
            <a:r>
              <a:rPr lang="en-US" sz="1100" b="1" dirty="0">
                <a:solidFill>
                  <a:srgbClr val="0070C0"/>
                </a:solidFill>
              </a:rPr>
              <a:t>* CMM level and CMM Sweet Spot images </a:t>
            </a:r>
            <a:r>
              <a:rPr lang="en-US" sz="1100" dirty="0">
                <a:solidFill>
                  <a:srgbClr val="0070C0"/>
                </a:solidFill>
              </a:rPr>
              <a:t>(link in references) </a:t>
            </a:r>
          </a:p>
        </p:txBody>
      </p:sp>
    </p:spTree>
    <p:extLst>
      <p:ext uri="{BB962C8B-B14F-4D97-AF65-F5344CB8AC3E}">
        <p14:creationId xmlns:p14="http://schemas.microsoft.com/office/powerpoint/2010/main" val="2288622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Not Enough vs. Too Much</a:t>
            </a:r>
            <a:r>
              <a:rPr lang="en-US" baseline="30000" dirty="0">
                <a:solidFill>
                  <a:srgbClr val="0070C0"/>
                </a:solidFill>
              </a:rPr>
              <a:t> *</a:t>
            </a:r>
            <a:endParaRPr dirty="0"/>
          </a:p>
        </p:txBody>
      </p:sp>
      <p:sp>
        <p:nvSpPr>
          <p:cNvPr id="2" name="TextBox 1">
            <a:extLst>
              <a:ext uri="{FF2B5EF4-FFF2-40B4-BE49-F238E27FC236}">
                <a16:creationId xmlns:a16="http://schemas.microsoft.com/office/drawing/2014/main" id="{4C0AFCE1-4666-2F3D-80DB-0170AB3DE635}"/>
              </a:ext>
            </a:extLst>
          </p:cNvPr>
          <p:cNvSpPr txBox="1"/>
          <p:nvPr/>
        </p:nvSpPr>
        <p:spPr>
          <a:xfrm>
            <a:off x="2496028" y="6386988"/>
            <a:ext cx="6093672" cy="261610"/>
          </a:xfrm>
          <a:prstGeom prst="rect">
            <a:avLst/>
          </a:prstGeom>
          <a:noFill/>
        </p:spPr>
        <p:txBody>
          <a:bodyPr wrap="square">
            <a:spAutoFit/>
          </a:bodyPr>
          <a:lstStyle/>
          <a:p>
            <a:r>
              <a:rPr lang="en-US" sz="1100" b="1" dirty="0">
                <a:solidFill>
                  <a:srgbClr val="0070C0"/>
                </a:solidFill>
              </a:rPr>
              <a:t>* CMM level and CMM Sweet Spot images </a:t>
            </a:r>
            <a:r>
              <a:rPr lang="en-US" sz="1100" dirty="0">
                <a:solidFill>
                  <a:srgbClr val="0070C0"/>
                </a:solidFill>
              </a:rPr>
              <a:t>(link in references) </a:t>
            </a:r>
          </a:p>
        </p:txBody>
      </p:sp>
      <p:grpSp>
        <p:nvGrpSpPr>
          <p:cNvPr id="8" name="Group 7">
            <a:extLst>
              <a:ext uri="{FF2B5EF4-FFF2-40B4-BE49-F238E27FC236}">
                <a16:creationId xmlns:a16="http://schemas.microsoft.com/office/drawing/2014/main" id="{613E10BF-6C91-E486-7F75-F882502EB662}"/>
              </a:ext>
            </a:extLst>
          </p:cNvPr>
          <p:cNvGrpSpPr/>
          <p:nvPr/>
        </p:nvGrpSpPr>
        <p:grpSpPr>
          <a:xfrm>
            <a:off x="2173156" y="1261537"/>
            <a:ext cx="7873279" cy="4539503"/>
            <a:chOff x="1347251" y="1895127"/>
            <a:chExt cx="7875330" cy="4540685"/>
          </a:xfrm>
        </p:grpSpPr>
        <p:sp>
          <p:nvSpPr>
            <p:cNvPr id="23" name="TextBox 22">
              <a:extLst>
                <a:ext uri="{FF2B5EF4-FFF2-40B4-BE49-F238E27FC236}">
                  <a16:creationId xmlns:a16="http://schemas.microsoft.com/office/drawing/2014/main" id="{C5612E11-2CC2-9E42-C8A6-FA89E1D2BFD2}"/>
                </a:ext>
              </a:extLst>
            </p:cNvPr>
            <p:cNvSpPr txBox="1"/>
            <p:nvPr/>
          </p:nvSpPr>
          <p:spPr>
            <a:xfrm>
              <a:off x="1850231" y="5079205"/>
              <a:ext cx="1004888" cy="553998"/>
            </a:xfrm>
            <a:prstGeom prst="rect">
              <a:avLst/>
            </a:prstGeom>
            <a:solidFill>
              <a:schemeClr val="tx1"/>
            </a:solidFill>
            <a:ln w="12700">
              <a:solidFill>
                <a:schemeClr val="tx1"/>
              </a:solidFill>
            </a:ln>
          </p:spPr>
          <p:txBody>
            <a:bodyPr wrap="square" rtlCol="0">
              <a:spAutoFit/>
            </a:bodyPr>
            <a:lstStyle/>
            <a:p>
              <a:pPr algn="ctr"/>
              <a:r>
                <a:rPr lang="en-US" sz="1000" dirty="0">
                  <a:solidFill>
                    <a:schemeClr val="bg1"/>
                  </a:solidFill>
                </a:rPr>
                <a:t>CMM 0</a:t>
              </a:r>
            </a:p>
            <a:p>
              <a:pPr algn="ctr"/>
              <a:r>
                <a:rPr lang="en-US" sz="1000" dirty="0">
                  <a:solidFill>
                    <a:schemeClr val="bg1"/>
                  </a:solidFill>
                </a:rPr>
                <a:t>Not</a:t>
              </a:r>
            </a:p>
            <a:p>
              <a:pPr algn="ctr"/>
              <a:r>
                <a:rPr lang="en-US" sz="1000" dirty="0">
                  <a:solidFill>
                    <a:schemeClr val="bg1"/>
                  </a:solidFill>
                </a:rPr>
                <a:t>Performed</a:t>
              </a:r>
            </a:p>
          </p:txBody>
        </p:sp>
        <p:sp>
          <p:nvSpPr>
            <p:cNvPr id="24" name="TextBox 23">
              <a:extLst>
                <a:ext uri="{FF2B5EF4-FFF2-40B4-BE49-F238E27FC236}">
                  <a16:creationId xmlns:a16="http://schemas.microsoft.com/office/drawing/2014/main" id="{A6D31739-3E5E-041B-ABF2-42A97B67885A}"/>
                </a:ext>
              </a:extLst>
            </p:cNvPr>
            <p:cNvSpPr txBox="1"/>
            <p:nvPr/>
          </p:nvSpPr>
          <p:spPr>
            <a:xfrm>
              <a:off x="3009900" y="4431505"/>
              <a:ext cx="1004888" cy="553998"/>
            </a:xfrm>
            <a:prstGeom prst="rect">
              <a:avLst/>
            </a:prstGeom>
            <a:solidFill>
              <a:srgbClr val="C00000"/>
            </a:solidFill>
            <a:ln w="12700">
              <a:solidFill>
                <a:schemeClr val="tx1"/>
              </a:solidFill>
            </a:ln>
          </p:spPr>
          <p:txBody>
            <a:bodyPr wrap="square" rtlCol="0">
              <a:spAutoFit/>
            </a:bodyPr>
            <a:lstStyle/>
            <a:p>
              <a:pPr algn="ctr"/>
              <a:r>
                <a:rPr lang="en-US" sz="1000" dirty="0">
                  <a:solidFill>
                    <a:schemeClr val="bg1"/>
                  </a:solidFill>
                </a:rPr>
                <a:t>CMM 1</a:t>
              </a:r>
            </a:p>
            <a:p>
              <a:pPr algn="ctr"/>
              <a:r>
                <a:rPr lang="en-US" sz="1000" dirty="0">
                  <a:solidFill>
                    <a:schemeClr val="bg1"/>
                  </a:solidFill>
                </a:rPr>
                <a:t>Performed</a:t>
              </a:r>
            </a:p>
            <a:p>
              <a:pPr algn="ctr"/>
              <a:r>
                <a:rPr lang="en-US" sz="1000" dirty="0">
                  <a:solidFill>
                    <a:schemeClr val="bg1"/>
                  </a:solidFill>
                </a:rPr>
                <a:t>Informally</a:t>
              </a:r>
            </a:p>
          </p:txBody>
        </p:sp>
        <p:sp>
          <p:nvSpPr>
            <p:cNvPr id="25" name="TextBox 24">
              <a:extLst>
                <a:ext uri="{FF2B5EF4-FFF2-40B4-BE49-F238E27FC236}">
                  <a16:creationId xmlns:a16="http://schemas.microsoft.com/office/drawing/2014/main" id="{A262B5EE-EB36-5A7F-4E8B-7648BEF5002F}"/>
                </a:ext>
              </a:extLst>
            </p:cNvPr>
            <p:cNvSpPr txBox="1"/>
            <p:nvPr/>
          </p:nvSpPr>
          <p:spPr>
            <a:xfrm>
              <a:off x="6546055" y="2546567"/>
              <a:ext cx="1004888" cy="553998"/>
            </a:xfrm>
            <a:prstGeom prst="rect">
              <a:avLst/>
            </a:prstGeom>
            <a:solidFill>
              <a:srgbClr val="548235"/>
            </a:solidFill>
            <a:ln w="12700">
              <a:solidFill>
                <a:schemeClr val="tx1"/>
              </a:solidFill>
            </a:ln>
          </p:spPr>
          <p:txBody>
            <a:bodyPr wrap="square" rtlCol="0" anchor="t">
              <a:spAutoFit/>
            </a:bodyPr>
            <a:lstStyle/>
            <a:p>
              <a:pPr algn="ctr"/>
              <a:r>
                <a:rPr lang="en-US" sz="1000" dirty="0">
                  <a:solidFill>
                    <a:schemeClr val="bg1"/>
                  </a:solidFill>
                </a:rPr>
                <a:t>CMM 4</a:t>
              </a:r>
            </a:p>
            <a:p>
              <a:pPr algn="ctr"/>
              <a:r>
                <a:rPr lang="en-US" sz="1000" dirty="0">
                  <a:solidFill>
                    <a:schemeClr val="bg1"/>
                  </a:solidFill>
                </a:rPr>
                <a:t>Quantitatively</a:t>
              </a:r>
            </a:p>
            <a:p>
              <a:pPr algn="ctr"/>
              <a:r>
                <a:rPr lang="en-US" sz="1000" dirty="0">
                  <a:solidFill>
                    <a:schemeClr val="bg1"/>
                  </a:solidFill>
                </a:rPr>
                <a:t>Controlled</a:t>
              </a:r>
            </a:p>
          </p:txBody>
        </p:sp>
        <p:sp>
          <p:nvSpPr>
            <p:cNvPr id="26" name="TextBox 25">
              <a:extLst>
                <a:ext uri="{FF2B5EF4-FFF2-40B4-BE49-F238E27FC236}">
                  <a16:creationId xmlns:a16="http://schemas.microsoft.com/office/drawing/2014/main" id="{52CA644B-DB4B-BABD-13CD-33A047AA7602}"/>
                </a:ext>
              </a:extLst>
            </p:cNvPr>
            <p:cNvSpPr txBox="1"/>
            <p:nvPr/>
          </p:nvSpPr>
          <p:spPr>
            <a:xfrm>
              <a:off x="7737007" y="1902476"/>
              <a:ext cx="1004888" cy="553998"/>
            </a:xfrm>
            <a:prstGeom prst="rect">
              <a:avLst/>
            </a:prstGeom>
            <a:solidFill>
              <a:srgbClr val="385723"/>
            </a:solidFill>
            <a:ln w="12700">
              <a:solidFill>
                <a:schemeClr val="tx1"/>
              </a:solidFill>
            </a:ln>
          </p:spPr>
          <p:txBody>
            <a:bodyPr wrap="square" rtlCol="0">
              <a:spAutoFit/>
            </a:bodyPr>
            <a:lstStyle/>
            <a:p>
              <a:pPr algn="ctr"/>
              <a:r>
                <a:rPr lang="en-US" sz="1000" dirty="0">
                  <a:solidFill>
                    <a:schemeClr val="bg1"/>
                  </a:solidFill>
                </a:rPr>
                <a:t>CMM 5</a:t>
              </a:r>
            </a:p>
            <a:p>
              <a:pPr algn="ctr"/>
              <a:r>
                <a:rPr lang="en-US" sz="1000" dirty="0">
                  <a:solidFill>
                    <a:schemeClr val="bg1"/>
                  </a:solidFill>
                </a:rPr>
                <a:t>Continuously</a:t>
              </a:r>
            </a:p>
            <a:p>
              <a:pPr algn="ctr"/>
              <a:r>
                <a:rPr lang="en-US" sz="1000" dirty="0">
                  <a:solidFill>
                    <a:schemeClr val="bg1"/>
                  </a:solidFill>
                </a:rPr>
                <a:t>Improving</a:t>
              </a:r>
            </a:p>
          </p:txBody>
        </p:sp>
        <p:sp>
          <p:nvSpPr>
            <p:cNvPr id="27" name="TextBox 26">
              <a:extLst>
                <a:ext uri="{FF2B5EF4-FFF2-40B4-BE49-F238E27FC236}">
                  <a16:creationId xmlns:a16="http://schemas.microsoft.com/office/drawing/2014/main" id="{B33BC0E1-DC57-AE4D-1AB5-90765CAEFF70}"/>
                </a:ext>
              </a:extLst>
            </p:cNvPr>
            <p:cNvSpPr txBox="1"/>
            <p:nvPr/>
          </p:nvSpPr>
          <p:spPr>
            <a:xfrm>
              <a:off x="4181474" y="3809999"/>
              <a:ext cx="1004888" cy="553998"/>
            </a:xfrm>
            <a:prstGeom prst="rect">
              <a:avLst/>
            </a:prstGeom>
            <a:solidFill>
              <a:srgbClr val="FFD966"/>
            </a:solidFill>
            <a:ln w="12700">
              <a:solidFill>
                <a:schemeClr val="tx1"/>
              </a:solidFill>
            </a:ln>
          </p:spPr>
          <p:txBody>
            <a:bodyPr wrap="square" rtlCol="0" anchor="ctr">
              <a:spAutoFit/>
            </a:bodyPr>
            <a:lstStyle/>
            <a:p>
              <a:pPr algn="ctr"/>
              <a:r>
                <a:rPr lang="en-US" sz="1000" dirty="0"/>
                <a:t>CMM 2</a:t>
              </a:r>
            </a:p>
            <a:p>
              <a:pPr algn="ctr"/>
              <a:r>
                <a:rPr lang="en-US" sz="1000" dirty="0"/>
                <a:t>Planned &amp; Tracked</a:t>
              </a:r>
            </a:p>
          </p:txBody>
        </p:sp>
        <p:sp>
          <p:nvSpPr>
            <p:cNvPr id="28" name="TextBox 27">
              <a:extLst>
                <a:ext uri="{FF2B5EF4-FFF2-40B4-BE49-F238E27FC236}">
                  <a16:creationId xmlns:a16="http://schemas.microsoft.com/office/drawing/2014/main" id="{316CBF27-6195-B6CC-4C66-20AEB87F0DC7}"/>
                </a:ext>
              </a:extLst>
            </p:cNvPr>
            <p:cNvSpPr txBox="1"/>
            <p:nvPr/>
          </p:nvSpPr>
          <p:spPr>
            <a:xfrm>
              <a:off x="5326856" y="3152001"/>
              <a:ext cx="1004888" cy="553998"/>
            </a:xfrm>
            <a:prstGeom prst="rect">
              <a:avLst/>
            </a:prstGeom>
            <a:solidFill>
              <a:srgbClr val="A9D18E"/>
            </a:solidFill>
            <a:ln w="12700">
              <a:solidFill>
                <a:schemeClr val="tx1"/>
              </a:solidFill>
            </a:ln>
          </p:spPr>
          <p:txBody>
            <a:bodyPr wrap="square" rtlCol="0">
              <a:spAutoFit/>
            </a:bodyPr>
            <a:lstStyle/>
            <a:p>
              <a:pPr algn="ctr"/>
              <a:r>
                <a:rPr lang="en-US" sz="1000" dirty="0"/>
                <a:t>CMM 3</a:t>
              </a:r>
            </a:p>
            <a:p>
              <a:pPr algn="ctr"/>
              <a:r>
                <a:rPr lang="en-US" sz="1000" dirty="0"/>
                <a:t>Well-Defined</a:t>
              </a:r>
            </a:p>
            <a:p>
              <a:pPr algn="ctr"/>
              <a:endParaRPr lang="en-US" sz="1000" dirty="0">
                <a:solidFill>
                  <a:schemeClr val="bg1"/>
                </a:solidFill>
              </a:endParaRPr>
            </a:p>
          </p:txBody>
        </p:sp>
        <p:cxnSp>
          <p:nvCxnSpPr>
            <p:cNvPr id="29" name="Straight Arrow Connector 28">
              <a:extLst>
                <a:ext uri="{FF2B5EF4-FFF2-40B4-BE49-F238E27FC236}">
                  <a16:creationId xmlns:a16="http://schemas.microsoft.com/office/drawing/2014/main" id="{B6554305-3430-ED2F-9861-47316C328091}"/>
                </a:ext>
              </a:extLst>
            </p:cNvPr>
            <p:cNvCxnSpPr/>
            <p:nvPr/>
          </p:nvCxnSpPr>
          <p:spPr>
            <a:xfrm>
              <a:off x="1735931" y="5773522"/>
              <a:ext cx="7486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F28550-5A5E-E56A-93FB-96C72DFB27BD}"/>
                </a:ext>
              </a:extLst>
            </p:cNvPr>
            <p:cNvCxnSpPr>
              <a:cxnSpLocks/>
            </p:cNvCxnSpPr>
            <p:nvPr/>
          </p:nvCxnSpPr>
          <p:spPr>
            <a:xfrm flipV="1">
              <a:off x="1735931" y="1909458"/>
              <a:ext cx="0" cy="38710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5C6F36-9FBE-752C-FA91-D705650399F1}"/>
                </a:ext>
              </a:extLst>
            </p:cNvPr>
            <p:cNvSpPr txBox="1"/>
            <p:nvPr/>
          </p:nvSpPr>
          <p:spPr>
            <a:xfrm rot="16200000">
              <a:off x="-434383" y="3676761"/>
              <a:ext cx="3871046" cy="307777"/>
            </a:xfrm>
            <a:prstGeom prst="rect">
              <a:avLst/>
            </a:prstGeom>
            <a:noFill/>
          </p:spPr>
          <p:txBody>
            <a:bodyPr wrap="square" rtlCol="0">
              <a:spAutoFit/>
            </a:bodyPr>
            <a:lstStyle/>
            <a:p>
              <a:pPr algn="ctr"/>
              <a:r>
                <a:rPr lang="en-US" b="1" dirty="0"/>
                <a:t>Cost and Complexity</a:t>
              </a:r>
            </a:p>
          </p:txBody>
        </p:sp>
        <p:sp>
          <p:nvSpPr>
            <p:cNvPr id="32" name="TextBox 31">
              <a:extLst>
                <a:ext uri="{FF2B5EF4-FFF2-40B4-BE49-F238E27FC236}">
                  <a16:creationId xmlns:a16="http://schemas.microsoft.com/office/drawing/2014/main" id="{DF64E3A7-D830-EFB9-0DE1-C64B18225385}"/>
                </a:ext>
              </a:extLst>
            </p:cNvPr>
            <p:cNvSpPr txBox="1"/>
            <p:nvPr/>
          </p:nvSpPr>
          <p:spPr>
            <a:xfrm>
              <a:off x="1735931" y="6128035"/>
              <a:ext cx="7486645" cy="307777"/>
            </a:xfrm>
            <a:prstGeom prst="rect">
              <a:avLst/>
            </a:prstGeom>
            <a:noFill/>
          </p:spPr>
          <p:txBody>
            <a:bodyPr wrap="square" rtlCol="0">
              <a:spAutoFit/>
            </a:bodyPr>
            <a:lstStyle/>
            <a:p>
              <a:pPr algn="ctr"/>
              <a:r>
                <a:rPr lang="en-US" b="1" dirty="0"/>
                <a:t>Maturity Level (People, Processes &amp; Technology)</a:t>
              </a:r>
            </a:p>
          </p:txBody>
        </p:sp>
        <p:sp>
          <p:nvSpPr>
            <p:cNvPr id="33" name="Rectangle 32">
              <a:extLst>
                <a:ext uri="{FF2B5EF4-FFF2-40B4-BE49-F238E27FC236}">
                  <a16:creationId xmlns:a16="http://schemas.microsoft.com/office/drawing/2014/main" id="{D934B5E8-F1C3-2DA9-9475-DCE1F5E78234}"/>
                </a:ext>
              </a:extLst>
            </p:cNvPr>
            <p:cNvSpPr/>
            <p:nvPr/>
          </p:nvSpPr>
          <p:spPr>
            <a:xfrm>
              <a:off x="1721969" y="5785610"/>
              <a:ext cx="7215186" cy="330457"/>
            </a:xfrm>
            <a:prstGeom prst="rect">
              <a:avLst/>
            </a:prstGeom>
            <a:gradFill>
              <a:gsLst>
                <a:gs pos="0">
                  <a:schemeClr val="tx1"/>
                </a:gs>
                <a:gs pos="57000">
                  <a:srgbClr val="A9D18E"/>
                </a:gs>
                <a:gs pos="41000">
                  <a:srgbClr val="FFD966"/>
                </a:gs>
                <a:gs pos="26000">
                  <a:srgbClr val="C00000"/>
                </a:gs>
                <a:gs pos="88000">
                  <a:srgbClr val="548235"/>
                </a:gs>
                <a:gs pos="13000">
                  <a:schemeClr val="tx1"/>
                </a:gs>
                <a:gs pos="74000">
                  <a:srgbClr val="548235"/>
                </a:gs>
                <a:gs pos="100000">
                  <a:srgbClr val="548235"/>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84E3368-AF74-6437-4C27-7DCF6A3EC7ED}"/>
                </a:ext>
              </a:extLst>
            </p:cNvPr>
            <p:cNvSpPr txBox="1"/>
            <p:nvPr/>
          </p:nvSpPr>
          <p:spPr>
            <a:xfrm>
              <a:off x="1866201" y="5766172"/>
              <a:ext cx="1022255" cy="369332"/>
            </a:xfrm>
            <a:prstGeom prst="rect">
              <a:avLst/>
            </a:prstGeom>
            <a:noFill/>
          </p:spPr>
          <p:txBody>
            <a:bodyPr wrap="square" rtlCol="0">
              <a:spAutoFit/>
            </a:bodyPr>
            <a:lstStyle/>
            <a:p>
              <a:pPr algn="ctr"/>
              <a:r>
                <a:rPr lang="en-US" sz="900" b="1" dirty="0">
                  <a:solidFill>
                    <a:schemeClr val="bg1"/>
                  </a:solidFill>
                </a:rPr>
                <a:t>Non-existent</a:t>
              </a:r>
            </a:p>
            <a:p>
              <a:pPr algn="ctr"/>
              <a:r>
                <a:rPr lang="en-US" sz="900" b="1" dirty="0">
                  <a:solidFill>
                    <a:schemeClr val="bg1"/>
                  </a:solidFill>
                </a:rPr>
                <a:t>Practices</a:t>
              </a:r>
            </a:p>
          </p:txBody>
        </p:sp>
        <p:sp>
          <p:nvSpPr>
            <p:cNvPr id="35" name="TextBox 34">
              <a:extLst>
                <a:ext uri="{FF2B5EF4-FFF2-40B4-BE49-F238E27FC236}">
                  <a16:creationId xmlns:a16="http://schemas.microsoft.com/office/drawing/2014/main" id="{B4A0F897-A8C3-911C-B523-B8585F708C66}"/>
                </a:ext>
              </a:extLst>
            </p:cNvPr>
            <p:cNvSpPr txBox="1"/>
            <p:nvPr/>
          </p:nvSpPr>
          <p:spPr>
            <a:xfrm>
              <a:off x="3028576" y="5766172"/>
              <a:ext cx="1022255" cy="369332"/>
            </a:xfrm>
            <a:prstGeom prst="rect">
              <a:avLst/>
            </a:prstGeom>
            <a:noFill/>
          </p:spPr>
          <p:txBody>
            <a:bodyPr wrap="square" rtlCol="0">
              <a:spAutoFit/>
            </a:bodyPr>
            <a:lstStyle/>
            <a:p>
              <a:pPr algn="ctr"/>
              <a:r>
                <a:rPr lang="en-US" sz="900" b="1" dirty="0">
                  <a:solidFill>
                    <a:schemeClr val="bg1"/>
                  </a:solidFill>
                </a:rPr>
                <a:t>Ad Hoc</a:t>
              </a:r>
            </a:p>
            <a:p>
              <a:pPr algn="ctr"/>
              <a:r>
                <a:rPr lang="en-US" sz="900" b="1" dirty="0">
                  <a:solidFill>
                    <a:schemeClr val="bg1"/>
                  </a:solidFill>
                </a:rPr>
                <a:t>Practices</a:t>
              </a:r>
            </a:p>
          </p:txBody>
        </p:sp>
        <p:sp>
          <p:nvSpPr>
            <p:cNvPr id="36" name="TextBox 35">
              <a:extLst>
                <a:ext uri="{FF2B5EF4-FFF2-40B4-BE49-F238E27FC236}">
                  <a16:creationId xmlns:a16="http://schemas.microsoft.com/office/drawing/2014/main" id="{499111E2-B70F-7B84-2928-8DD0CA37366F}"/>
                </a:ext>
              </a:extLst>
            </p:cNvPr>
            <p:cNvSpPr txBox="1"/>
            <p:nvPr/>
          </p:nvSpPr>
          <p:spPr>
            <a:xfrm>
              <a:off x="6638236" y="5766172"/>
              <a:ext cx="1005574" cy="369332"/>
            </a:xfrm>
            <a:prstGeom prst="rect">
              <a:avLst/>
            </a:prstGeom>
            <a:noFill/>
          </p:spPr>
          <p:txBody>
            <a:bodyPr wrap="square" rtlCol="0">
              <a:spAutoFit/>
            </a:bodyPr>
            <a:lstStyle/>
            <a:p>
              <a:pPr algn="ctr"/>
              <a:r>
                <a:rPr lang="en-US" sz="900" b="1" dirty="0">
                  <a:solidFill>
                    <a:schemeClr val="bg1"/>
                  </a:solidFill>
                </a:rPr>
                <a:t>Metrics-Driven</a:t>
              </a:r>
            </a:p>
            <a:p>
              <a:pPr algn="ctr"/>
              <a:r>
                <a:rPr lang="en-US" sz="900" b="1" dirty="0">
                  <a:solidFill>
                    <a:schemeClr val="bg1"/>
                  </a:solidFill>
                </a:rPr>
                <a:t>Governance</a:t>
              </a:r>
            </a:p>
          </p:txBody>
        </p:sp>
        <p:sp>
          <p:nvSpPr>
            <p:cNvPr id="37" name="TextBox 36">
              <a:extLst>
                <a:ext uri="{FF2B5EF4-FFF2-40B4-BE49-F238E27FC236}">
                  <a16:creationId xmlns:a16="http://schemas.microsoft.com/office/drawing/2014/main" id="{C6A6F03A-6D4C-93D9-C468-6D4B805D3639}"/>
                </a:ext>
              </a:extLst>
            </p:cNvPr>
            <p:cNvSpPr txBox="1"/>
            <p:nvPr/>
          </p:nvSpPr>
          <p:spPr>
            <a:xfrm>
              <a:off x="7930065" y="5766172"/>
              <a:ext cx="1005574" cy="369332"/>
            </a:xfrm>
            <a:prstGeom prst="rect">
              <a:avLst/>
            </a:prstGeom>
            <a:noFill/>
          </p:spPr>
          <p:txBody>
            <a:bodyPr wrap="square" rtlCol="0">
              <a:spAutoFit/>
            </a:bodyPr>
            <a:lstStyle/>
            <a:p>
              <a:pPr algn="ctr"/>
              <a:r>
                <a:rPr lang="en-US" sz="900" b="1" dirty="0">
                  <a:solidFill>
                    <a:schemeClr val="bg1"/>
                  </a:solidFill>
                </a:rPr>
                <a:t>World-Class</a:t>
              </a:r>
            </a:p>
            <a:p>
              <a:pPr algn="ctr"/>
              <a:r>
                <a:rPr lang="en-US" sz="900" b="1" dirty="0">
                  <a:solidFill>
                    <a:schemeClr val="bg1"/>
                  </a:solidFill>
                </a:rPr>
                <a:t>Practices</a:t>
              </a:r>
            </a:p>
          </p:txBody>
        </p:sp>
        <p:sp>
          <p:nvSpPr>
            <p:cNvPr id="38" name="TextBox 37">
              <a:extLst>
                <a:ext uri="{FF2B5EF4-FFF2-40B4-BE49-F238E27FC236}">
                  <a16:creationId xmlns:a16="http://schemas.microsoft.com/office/drawing/2014/main" id="{61811067-47E7-1D69-4220-FAB3964146CF}"/>
                </a:ext>
              </a:extLst>
            </p:cNvPr>
            <p:cNvSpPr txBox="1"/>
            <p:nvPr/>
          </p:nvSpPr>
          <p:spPr>
            <a:xfrm>
              <a:off x="4035766" y="5766172"/>
              <a:ext cx="1339818" cy="369332"/>
            </a:xfrm>
            <a:prstGeom prst="rect">
              <a:avLst/>
            </a:prstGeom>
            <a:noFill/>
          </p:spPr>
          <p:txBody>
            <a:bodyPr wrap="square" rtlCol="0">
              <a:spAutoFit/>
            </a:bodyPr>
            <a:lstStyle/>
            <a:p>
              <a:pPr algn="ctr"/>
              <a:r>
                <a:rPr lang="en-US" sz="900" b="1" dirty="0"/>
                <a:t>Requirements-Driven</a:t>
              </a:r>
            </a:p>
            <a:p>
              <a:pPr algn="ctr"/>
              <a:r>
                <a:rPr lang="en-US" sz="900" b="1" dirty="0"/>
                <a:t>Practices</a:t>
              </a:r>
            </a:p>
          </p:txBody>
        </p:sp>
        <p:sp>
          <p:nvSpPr>
            <p:cNvPr id="39" name="TextBox 38">
              <a:extLst>
                <a:ext uri="{FF2B5EF4-FFF2-40B4-BE49-F238E27FC236}">
                  <a16:creationId xmlns:a16="http://schemas.microsoft.com/office/drawing/2014/main" id="{65ADE4AF-0435-B92E-35F2-8AFCC352B75A}"/>
                </a:ext>
              </a:extLst>
            </p:cNvPr>
            <p:cNvSpPr txBox="1"/>
            <p:nvPr/>
          </p:nvSpPr>
          <p:spPr>
            <a:xfrm>
              <a:off x="5409496" y="5766172"/>
              <a:ext cx="1077024" cy="369332"/>
            </a:xfrm>
            <a:prstGeom prst="rect">
              <a:avLst/>
            </a:prstGeom>
            <a:noFill/>
          </p:spPr>
          <p:txBody>
            <a:bodyPr wrap="square" rtlCol="0">
              <a:spAutoFit/>
            </a:bodyPr>
            <a:lstStyle/>
            <a:p>
              <a:pPr algn="ctr"/>
              <a:r>
                <a:rPr lang="en-US" sz="900" b="1" dirty="0"/>
                <a:t>Enterprise-Wide</a:t>
              </a:r>
            </a:p>
            <a:p>
              <a:pPr algn="ctr"/>
              <a:r>
                <a:rPr lang="en-US" sz="900" b="1" dirty="0"/>
                <a:t>Standardization</a:t>
              </a:r>
            </a:p>
          </p:txBody>
        </p:sp>
      </p:grpSp>
    </p:spTree>
    <p:extLst>
      <p:ext uri="{BB962C8B-B14F-4D97-AF65-F5344CB8AC3E}">
        <p14:creationId xmlns:p14="http://schemas.microsoft.com/office/powerpoint/2010/main" val="2512950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Not Enough vs. Too Much</a:t>
            </a:r>
            <a:r>
              <a:rPr lang="en-US" baseline="30000" dirty="0">
                <a:solidFill>
                  <a:srgbClr val="0070C0"/>
                </a:solidFill>
              </a:rPr>
              <a:t> *</a:t>
            </a:r>
            <a:endParaRPr dirty="0"/>
          </a:p>
        </p:txBody>
      </p:sp>
      <p:sp>
        <p:nvSpPr>
          <p:cNvPr id="2" name="TextBox 1">
            <a:extLst>
              <a:ext uri="{FF2B5EF4-FFF2-40B4-BE49-F238E27FC236}">
                <a16:creationId xmlns:a16="http://schemas.microsoft.com/office/drawing/2014/main" id="{4C0AFCE1-4666-2F3D-80DB-0170AB3DE635}"/>
              </a:ext>
            </a:extLst>
          </p:cNvPr>
          <p:cNvSpPr txBox="1"/>
          <p:nvPr/>
        </p:nvSpPr>
        <p:spPr>
          <a:xfrm>
            <a:off x="2496028" y="6386988"/>
            <a:ext cx="6093672" cy="261610"/>
          </a:xfrm>
          <a:prstGeom prst="rect">
            <a:avLst/>
          </a:prstGeom>
          <a:noFill/>
        </p:spPr>
        <p:txBody>
          <a:bodyPr wrap="square">
            <a:spAutoFit/>
          </a:bodyPr>
          <a:lstStyle/>
          <a:p>
            <a:r>
              <a:rPr lang="en-US" sz="1100" b="1" dirty="0">
                <a:solidFill>
                  <a:srgbClr val="0070C0"/>
                </a:solidFill>
              </a:rPr>
              <a:t>* CMM level and CMM Sweet Spot images </a:t>
            </a:r>
            <a:r>
              <a:rPr lang="en-US" sz="1100" dirty="0">
                <a:solidFill>
                  <a:srgbClr val="0070C0"/>
                </a:solidFill>
              </a:rPr>
              <a:t>(link in references) </a:t>
            </a:r>
          </a:p>
        </p:txBody>
      </p:sp>
      <p:grpSp>
        <p:nvGrpSpPr>
          <p:cNvPr id="8" name="Group 7">
            <a:extLst>
              <a:ext uri="{FF2B5EF4-FFF2-40B4-BE49-F238E27FC236}">
                <a16:creationId xmlns:a16="http://schemas.microsoft.com/office/drawing/2014/main" id="{613E10BF-6C91-E486-7F75-F882502EB662}"/>
              </a:ext>
            </a:extLst>
          </p:cNvPr>
          <p:cNvGrpSpPr/>
          <p:nvPr/>
        </p:nvGrpSpPr>
        <p:grpSpPr>
          <a:xfrm>
            <a:off x="2173156" y="1261537"/>
            <a:ext cx="7873279" cy="4539503"/>
            <a:chOff x="1347251" y="1895127"/>
            <a:chExt cx="7875330" cy="4540685"/>
          </a:xfrm>
        </p:grpSpPr>
        <p:sp>
          <p:nvSpPr>
            <p:cNvPr id="23" name="TextBox 22">
              <a:extLst>
                <a:ext uri="{FF2B5EF4-FFF2-40B4-BE49-F238E27FC236}">
                  <a16:creationId xmlns:a16="http://schemas.microsoft.com/office/drawing/2014/main" id="{C5612E11-2CC2-9E42-C8A6-FA89E1D2BFD2}"/>
                </a:ext>
              </a:extLst>
            </p:cNvPr>
            <p:cNvSpPr txBox="1"/>
            <p:nvPr/>
          </p:nvSpPr>
          <p:spPr>
            <a:xfrm>
              <a:off x="1850231" y="5079205"/>
              <a:ext cx="1004888" cy="553998"/>
            </a:xfrm>
            <a:prstGeom prst="rect">
              <a:avLst/>
            </a:prstGeom>
            <a:solidFill>
              <a:schemeClr val="tx1"/>
            </a:solidFill>
            <a:ln w="12700">
              <a:solidFill>
                <a:schemeClr val="tx1"/>
              </a:solidFill>
            </a:ln>
          </p:spPr>
          <p:txBody>
            <a:bodyPr wrap="square" rtlCol="0">
              <a:spAutoFit/>
            </a:bodyPr>
            <a:lstStyle/>
            <a:p>
              <a:pPr algn="ctr"/>
              <a:r>
                <a:rPr lang="en-US" sz="1000" dirty="0">
                  <a:solidFill>
                    <a:schemeClr val="bg1"/>
                  </a:solidFill>
                </a:rPr>
                <a:t>CMM 0</a:t>
              </a:r>
            </a:p>
            <a:p>
              <a:pPr algn="ctr"/>
              <a:r>
                <a:rPr lang="en-US" sz="1000" dirty="0">
                  <a:solidFill>
                    <a:schemeClr val="bg1"/>
                  </a:solidFill>
                </a:rPr>
                <a:t>Not</a:t>
              </a:r>
            </a:p>
            <a:p>
              <a:pPr algn="ctr"/>
              <a:r>
                <a:rPr lang="en-US" sz="1000" dirty="0">
                  <a:solidFill>
                    <a:schemeClr val="bg1"/>
                  </a:solidFill>
                </a:rPr>
                <a:t>Performed</a:t>
              </a:r>
            </a:p>
          </p:txBody>
        </p:sp>
        <p:sp>
          <p:nvSpPr>
            <p:cNvPr id="24" name="TextBox 23">
              <a:extLst>
                <a:ext uri="{FF2B5EF4-FFF2-40B4-BE49-F238E27FC236}">
                  <a16:creationId xmlns:a16="http://schemas.microsoft.com/office/drawing/2014/main" id="{A6D31739-3E5E-041B-ABF2-42A97B67885A}"/>
                </a:ext>
              </a:extLst>
            </p:cNvPr>
            <p:cNvSpPr txBox="1"/>
            <p:nvPr/>
          </p:nvSpPr>
          <p:spPr>
            <a:xfrm>
              <a:off x="3009900" y="4431505"/>
              <a:ext cx="1004888" cy="553998"/>
            </a:xfrm>
            <a:prstGeom prst="rect">
              <a:avLst/>
            </a:prstGeom>
            <a:solidFill>
              <a:srgbClr val="C00000"/>
            </a:solidFill>
            <a:ln w="12700">
              <a:solidFill>
                <a:schemeClr val="tx1"/>
              </a:solidFill>
            </a:ln>
          </p:spPr>
          <p:txBody>
            <a:bodyPr wrap="square" rtlCol="0">
              <a:spAutoFit/>
            </a:bodyPr>
            <a:lstStyle/>
            <a:p>
              <a:pPr algn="ctr"/>
              <a:r>
                <a:rPr lang="en-US" sz="1000" dirty="0">
                  <a:solidFill>
                    <a:schemeClr val="bg1"/>
                  </a:solidFill>
                </a:rPr>
                <a:t>CMM 1</a:t>
              </a:r>
            </a:p>
            <a:p>
              <a:pPr algn="ctr"/>
              <a:r>
                <a:rPr lang="en-US" sz="1000" dirty="0">
                  <a:solidFill>
                    <a:schemeClr val="bg1"/>
                  </a:solidFill>
                </a:rPr>
                <a:t>Performed</a:t>
              </a:r>
            </a:p>
            <a:p>
              <a:pPr algn="ctr"/>
              <a:r>
                <a:rPr lang="en-US" sz="1000" dirty="0">
                  <a:solidFill>
                    <a:schemeClr val="bg1"/>
                  </a:solidFill>
                </a:rPr>
                <a:t>Informally</a:t>
              </a:r>
            </a:p>
          </p:txBody>
        </p:sp>
        <p:sp>
          <p:nvSpPr>
            <p:cNvPr id="25" name="TextBox 24">
              <a:extLst>
                <a:ext uri="{FF2B5EF4-FFF2-40B4-BE49-F238E27FC236}">
                  <a16:creationId xmlns:a16="http://schemas.microsoft.com/office/drawing/2014/main" id="{A262B5EE-EB36-5A7F-4E8B-7648BEF5002F}"/>
                </a:ext>
              </a:extLst>
            </p:cNvPr>
            <p:cNvSpPr txBox="1"/>
            <p:nvPr/>
          </p:nvSpPr>
          <p:spPr>
            <a:xfrm>
              <a:off x="6546055" y="2546567"/>
              <a:ext cx="1004888" cy="553998"/>
            </a:xfrm>
            <a:prstGeom prst="rect">
              <a:avLst/>
            </a:prstGeom>
            <a:solidFill>
              <a:srgbClr val="548235"/>
            </a:solidFill>
            <a:ln w="12700">
              <a:solidFill>
                <a:schemeClr val="tx1"/>
              </a:solidFill>
            </a:ln>
          </p:spPr>
          <p:txBody>
            <a:bodyPr wrap="square" rtlCol="0" anchor="t">
              <a:spAutoFit/>
            </a:bodyPr>
            <a:lstStyle/>
            <a:p>
              <a:pPr algn="ctr"/>
              <a:r>
                <a:rPr lang="en-US" sz="1000" dirty="0">
                  <a:solidFill>
                    <a:schemeClr val="bg1"/>
                  </a:solidFill>
                </a:rPr>
                <a:t>CMM 4</a:t>
              </a:r>
            </a:p>
            <a:p>
              <a:pPr algn="ctr"/>
              <a:r>
                <a:rPr lang="en-US" sz="1000" dirty="0">
                  <a:solidFill>
                    <a:schemeClr val="bg1"/>
                  </a:solidFill>
                </a:rPr>
                <a:t>Quantitatively</a:t>
              </a:r>
            </a:p>
            <a:p>
              <a:pPr algn="ctr"/>
              <a:r>
                <a:rPr lang="en-US" sz="1000" dirty="0">
                  <a:solidFill>
                    <a:schemeClr val="bg1"/>
                  </a:solidFill>
                </a:rPr>
                <a:t>Controlled</a:t>
              </a:r>
            </a:p>
          </p:txBody>
        </p:sp>
        <p:sp>
          <p:nvSpPr>
            <p:cNvPr id="26" name="TextBox 25">
              <a:extLst>
                <a:ext uri="{FF2B5EF4-FFF2-40B4-BE49-F238E27FC236}">
                  <a16:creationId xmlns:a16="http://schemas.microsoft.com/office/drawing/2014/main" id="{52CA644B-DB4B-BABD-13CD-33A047AA7602}"/>
                </a:ext>
              </a:extLst>
            </p:cNvPr>
            <p:cNvSpPr txBox="1"/>
            <p:nvPr/>
          </p:nvSpPr>
          <p:spPr>
            <a:xfrm>
              <a:off x="7737007" y="1902476"/>
              <a:ext cx="1004888" cy="553998"/>
            </a:xfrm>
            <a:prstGeom prst="rect">
              <a:avLst/>
            </a:prstGeom>
            <a:solidFill>
              <a:srgbClr val="385723"/>
            </a:solidFill>
            <a:ln w="12700">
              <a:solidFill>
                <a:schemeClr val="tx1"/>
              </a:solidFill>
            </a:ln>
          </p:spPr>
          <p:txBody>
            <a:bodyPr wrap="square" rtlCol="0">
              <a:spAutoFit/>
            </a:bodyPr>
            <a:lstStyle/>
            <a:p>
              <a:pPr algn="ctr"/>
              <a:r>
                <a:rPr lang="en-US" sz="1000" dirty="0">
                  <a:solidFill>
                    <a:schemeClr val="bg1"/>
                  </a:solidFill>
                </a:rPr>
                <a:t>CMM 5</a:t>
              </a:r>
            </a:p>
            <a:p>
              <a:pPr algn="ctr"/>
              <a:r>
                <a:rPr lang="en-US" sz="1000" dirty="0">
                  <a:solidFill>
                    <a:schemeClr val="bg1"/>
                  </a:solidFill>
                </a:rPr>
                <a:t>Continuously</a:t>
              </a:r>
            </a:p>
            <a:p>
              <a:pPr algn="ctr"/>
              <a:r>
                <a:rPr lang="en-US" sz="1000" dirty="0">
                  <a:solidFill>
                    <a:schemeClr val="bg1"/>
                  </a:solidFill>
                </a:rPr>
                <a:t>Improving</a:t>
              </a:r>
            </a:p>
          </p:txBody>
        </p:sp>
        <p:sp>
          <p:nvSpPr>
            <p:cNvPr id="27" name="TextBox 26">
              <a:extLst>
                <a:ext uri="{FF2B5EF4-FFF2-40B4-BE49-F238E27FC236}">
                  <a16:creationId xmlns:a16="http://schemas.microsoft.com/office/drawing/2014/main" id="{B33BC0E1-DC57-AE4D-1AB5-90765CAEFF70}"/>
                </a:ext>
              </a:extLst>
            </p:cNvPr>
            <p:cNvSpPr txBox="1"/>
            <p:nvPr/>
          </p:nvSpPr>
          <p:spPr>
            <a:xfrm>
              <a:off x="4181474" y="3809999"/>
              <a:ext cx="1004888" cy="553998"/>
            </a:xfrm>
            <a:prstGeom prst="rect">
              <a:avLst/>
            </a:prstGeom>
            <a:solidFill>
              <a:srgbClr val="FFD966"/>
            </a:solidFill>
            <a:ln w="12700">
              <a:solidFill>
                <a:schemeClr val="tx1"/>
              </a:solidFill>
            </a:ln>
          </p:spPr>
          <p:txBody>
            <a:bodyPr wrap="square" rtlCol="0" anchor="ctr">
              <a:spAutoFit/>
            </a:bodyPr>
            <a:lstStyle/>
            <a:p>
              <a:pPr algn="ctr"/>
              <a:r>
                <a:rPr lang="en-US" sz="1000" dirty="0"/>
                <a:t>CMM 2</a:t>
              </a:r>
            </a:p>
            <a:p>
              <a:pPr algn="ctr"/>
              <a:r>
                <a:rPr lang="en-US" sz="1000" dirty="0"/>
                <a:t>Planned &amp; Tracked</a:t>
              </a:r>
            </a:p>
          </p:txBody>
        </p:sp>
        <p:sp>
          <p:nvSpPr>
            <p:cNvPr id="28" name="TextBox 27">
              <a:extLst>
                <a:ext uri="{FF2B5EF4-FFF2-40B4-BE49-F238E27FC236}">
                  <a16:creationId xmlns:a16="http://schemas.microsoft.com/office/drawing/2014/main" id="{316CBF27-6195-B6CC-4C66-20AEB87F0DC7}"/>
                </a:ext>
              </a:extLst>
            </p:cNvPr>
            <p:cNvSpPr txBox="1"/>
            <p:nvPr/>
          </p:nvSpPr>
          <p:spPr>
            <a:xfrm>
              <a:off x="5326856" y="3152001"/>
              <a:ext cx="1004888" cy="553998"/>
            </a:xfrm>
            <a:prstGeom prst="rect">
              <a:avLst/>
            </a:prstGeom>
            <a:solidFill>
              <a:srgbClr val="A9D18E"/>
            </a:solidFill>
            <a:ln w="12700">
              <a:solidFill>
                <a:schemeClr val="tx1"/>
              </a:solidFill>
            </a:ln>
          </p:spPr>
          <p:txBody>
            <a:bodyPr wrap="square" rtlCol="0">
              <a:spAutoFit/>
            </a:bodyPr>
            <a:lstStyle/>
            <a:p>
              <a:pPr algn="ctr"/>
              <a:r>
                <a:rPr lang="en-US" sz="1000" dirty="0"/>
                <a:t>CMM 3</a:t>
              </a:r>
            </a:p>
            <a:p>
              <a:pPr algn="ctr"/>
              <a:r>
                <a:rPr lang="en-US" sz="1000" dirty="0"/>
                <a:t>Well-Defined</a:t>
              </a:r>
            </a:p>
            <a:p>
              <a:pPr algn="ctr"/>
              <a:endParaRPr lang="en-US" sz="1000" dirty="0">
                <a:solidFill>
                  <a:schemeClr val="bg1"/>
                </a:solidFill>
              </a:endParaRPr>
            </a:p>
          </p:txBody>
        </p:sp>
        <p:cxnSp>
          <p:nvCxnSpPr>
            <p:cNvPr id="29" name="Straight Arrow Connector 28">
              <a:extLst>
                <a:ext uri="{FF2B5EF4-FFF2-40B4-BE49-F238E27FC236}">
                  <a16:creationId xmlns:a16="http://schemas.microsoft.com/office/drawing/2014/main" id="{B6554305-3430-ED2F-9861-47316C328091}"/>
                </a:ext>
              </a:extLst>
            </p:cNvPr>
            <p:cNvCxnSpPr/>
            <p:nvPr/>
          </p:nvCxnSpPr>
          <p:spPr>
            <a:xfrm>
              <a:off x="1735931" y="5773522"/>
              <a:ext cx="7486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F28550-5A5E-E56A-93FB-96C72DFB27BD}"/>
                </a:ext>
              </a:extLst>
            </p:cNvPr>
            <p:cNvCxnSpPr>
              <a:cxnSpLocks/>
            </p:cNvCxnSpPr>
            <p:nvPr/>
          </p:nvCxnSpPr>
          <p:spPr>
            <a:xfrm flipV="1">
              <a:off x="1735931" y="1909458"/>
              <a:ext cx="0" cy="38710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5C6F36-9FBE-752C-FA91-D705650399F1}"/>
                </a:ext>
              </a:extLst>
            </p:cNvPr>
            <p:cNvSpPr txBox="1"/>
            <p:nvPr/>
          </p:nvSpPr>
          <p:spPr>
            <a:xfrm rot="16200000">
              <a:off x="-434383" y="3676761"/>
              <a:ext cx="3871046" cy="307777"/>
            </a:xfrm>
            <a:prstGeom prst="rect">
              <a:avLst/>
            </a:prstGeom>
            <a:noFill/>
          </p:spPr>
          <p:txBody>
            <a:bodyPr wrap="square" rtlCol="0">
              <a:spAutoFit/>
            </a:bodyPr>
            <a:lstStyle/>
            <a:p>
              <a:pPr algn="ctr"/>
              <a:r>
                <a:rPr lang="en-US" b="1" dirty="0">
                  <a:solidFill>
                    <a:srgbClr val="7030A0"/>
                  </a:solidFill>
                </a:rPr>
                <a:t>Shareholder Value</a:t>
              </a:r>
            </a:p>
          </p:txBody>
        </p:sp>
        <p:sp>
          <p:nvSpPr>
            <p:cNvPr id="32" name="TextBox 31">
              <a:extLst>
                <a:ext uri="{FF2B5EF4-FFF2-40B4-BE49-F238E27FC236}">
                  <a16:creationId xmlns:a16="http://schemas.microsoft.com/office/drawing/2014/main" id="{DF64E3A7-D830-EFB9-0DE1-C64B18225385}"/>
                </a:ext>
              </a:extLst>
            </p:cNvPr>
            <p:cNvSpPr txBox="1"/>
            <p:nvPr/>
          </p:nvSpPr>
          <p:spPr>
            <a:xfrm>
              <a:off x="1735931" y="6128035"/>
              <a:ext cx="7486645" cy="307777"/>
            </a:xfrm>
            <a:prstGeom prst="rect">
              <a:avLst/>
            </a:prstGeom>
            <a:noFill/>
          </p:spPr>
          <p:txBody>
            <a:bodyPr wrap="square" rtlCol="0">
              <a:spAutoFit/>
            </a:bodyPr>
            <a:lstStyle/>
            <a:p>
              <a:pPr algn="ctr"/>
              <a:r>
                <a:rPr lang="en-US" b="1" dirty="0"/>
                <a:t>Maturity Level (People, Processes &amp; Technology)</a:t>
              </a:r>
            </a:p>
          </p:txBody>
        </p:sp>
        <p:sp>
          <p:nvSpPr>
            <p:cNvPr id="33" name="Rectangle 32">
              <a:extLst>
                <a:ext uri="{FF2B5EF4-FFF2-40B4-BE49-F238E27FC236}">
                  <a16:creationId xmlns:a16="http://schemas.microsoft.com/office/drawing/2014/main" id="{D934B5E8-F1C3-2DA9-9475-DCE1F5E78234}"/>
                </a:ext>
              </a:extLst>
            </p:cNvPr>
            <p:cNvSpPr/>
            <p:nvPr/>
          </p:nvSpPr>
          <p:spPr>
            <a:xfrm>
              <a:off x="1721969" y="5785610"/>
              <a:ext cx="7215186" cy="330457"/>
            </a:xfrm>
            <a:prstGeom prst="rect">
              <a:avLst/>
            </a:prstGeom>
            <a:gradFill>
              <a:gsLst>
                <a:gs pos="0">
                  <a:schemeClr val="tx1"/>
                </a:gs>
                <a:gs pos="57000">
                  <a:srgbClr val="A9D18E"/>
                </a:gs>
                <a:gs pos="41000">
                  <a:srgbClr val="FFD966"/>
                </a:gs>
                <a:gs pos="26000">
                  <a:srgbClr val="C00000"/>
                </a:gs>
                <a:gs pos="88000">
                  <a:srgbClr val="548235"/>
                </a:gs>
                <a:gs pos="13000">
                  <a:schemeClr val="tx1"/>
                </a:gs>
                <a:gs pos="74000">
                  <a:srgbClr val="548235"/>
                </a:gs>
                <a:gs pos="100000">
                  <a:srgbClr val="548235"/>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84E3368-AF74-6437-4C27-7DCF6A3EC7ED}"/>
                </a:ext>
              </a:extLst>
            </p:cNvPr>
            <p:cNvSpPr txBox="1"/>
            <p:nvPr/>
          </p:nvSpPr>
          <p:spPr>
            <a:xfrm>
              <a:off x="1866201" y="5766172"/>
              <a:ext cx="1022255" cy="369332"/>
            </a:xfrm>
            <a:prstGeom prst="rect">
              <a:avLst/>
            </a:prstGeom>
            <a:noFill/>
          </p:spPr>
          <p:txBody>
            <a:bodyPr wrap="square" rtlCol="0">
              <a:spAutoFit/>
            </a:bodyPr>
            <a:lstStyle/>
            <a:p>
              <a:pPr algn="ctr"/>
              <a:r>
                <a:rPr lang="en-US" sz="900" b="1" dirty="0">
                  <a:solidFill>
                    <a:schemeClr val="bg1"/>
                  </a:solidFill>
                </a:rPr>
                <a:t>Non-existent</a:t>
              </a:r>
            </a:p>
            <a:p>
              <a:pPr algn="ctr"/>
              <a:r>
                <a:rPr lang="en-US" sz="900" b="1" dirty="0">
                  <a:solidFill>
                    <a:schemeClr val="bg1"/>
                  </a:solidFill>
                </a:rPr>
                <a:t>Practices</a:t>
              </a:r>
            </a:p>
          </p:txBody>
        </p:sp>
        <p:sp>
          <p:nvSpPr>
            <p:cNvPr id="35" name="TextBox 34">
              <a:extLst>
                <a:ext uri="{FF2B5EF4-FFF2-40B4-BE49-F238E27FC236}">
                  <a16:creationId xmlns:a16="http://schemas.microsoft.com/office/drawing/2014/main" id="{B4A0F897-A8C3-911C-B523-B8585F708C66}"/>
                </a:ext>
              </a:extLst>
            </p:cNvPr>
            <p:cNvSpPr txBox="1"/>
            <p:nvPr/>
          </p:nvSpPr>
          <p:spPr>
            <a:xfrm>
              <a:off x="3028576" y="5766172"/>
              <a:ext cx="1022255" cy="369332"/>
            </a:xfrm>
            <a:prstGeom prst="rect">
              <a:avLst/>
            </a:prstGeom>
            <a:noFill/>
          </p:spPr>
          <p:txBody>
            <a:bodyPr wrap="square" rtlCol="0">
              <a:spAutoFit/>
            </a:bodyPr>
            <a:lstStyle/>
            <a:p>
              <a:pPr algn="ctr"/>
              <a:r>
                <a:rPr lang="en-US" sz="900" b="1" dirty="0">
                  <a:solidFill>
                    <a:schemeClr val="bg1"/>
                  </a:solidFill>
                </a:rPr>
                <a:t>Ad Hoc</a:t>
              </a:r>
            </a:p>
            <a:p>
              <a:pPr algn="ctr"/>
              <a:r>
                <a:rPr lang="en-US" sz="900" b="1" dirty="0">
                  <a:solidFill>
                    <a:schemeClr val="bg1"/>
                  </a:solidFill>
                </a:rPr>
                <a:t>Practices</a:t>
              </a:r>
            </a:p>
          </p:txBody>
        </p:sp>
        <p:sp>
          <p:nvSpPr>
            <p:cNvPr id="36" name="TextBox 35">
              <a:extLst>
                <a:ext uri="{FF2B5EF4-FFF2-40B4-BE49-F238E27FC236}">
                  <a16:creationId xmlns:a16="http://schemas.microsoft.com/office/drawing/2014/main" id="{499111E2-B70F-7B84-2928-8DD0CA37366F}"/>
                </a:ext>
              </a:extLst>
            </p:cNvPr>
            <p:cNvSpPr txBox="1"/>
            <p:nvPr/>
          </p:nvSpPr>
          <p:spPr>
            <a:xfrm>
              <a:off x="6638236" y="5766172"/>
              <a:ext cx="1005574" cy="369332"/>
            </a:xfrm>
            <a:prstGeom prst="rect">
              <a:avLst/>
            </a:prstGeom>
            <a:noFill/>
          </p:spPr>
          <p:txBody>
            <a:bodyPr wrap="square" rtlCol="0">
              <a:spAutoFit/>
            </a:bodyPr>
            <a:lstStyle/>
            <a:p>
              <a:pPr algn="ctr"/>
              <a:r>
                <a:rPr lang="en-US" sz="900" b="1" dirty="0">
                  <a:solidFill>
                    <a:schemeClr val="bg1"/>
                  </a:solidFill>
                </a:rPr>
                <a:t>Metrics-Driven</a:t>
              </a:r>
            </a:p>
            <a:p>
              <a:pPr algn="ctr"/>
              <a:r>
                <a:rPr lang="en-US" sz="900" b="1" dirty="0">
                  <a:solidFill>
                    <a:schemeClr val="bg1"/>
                  </a:solidFill>
                </a:rPr>
                <a:t>Governance</a:t>
              </a:r>
            </a:p>
          </p:txBody>
        </p:sp>
        <p:sp>
          <p:nvSpPr>
            <p:cNvPr id="37" name="TextBox 36">
              <a:extLst>
                <a:ext uri="{FF2B5EF4-FFF2-40B4-BE49-F238E27FC236}">
                  <a16:creationId xmlns:a16="http://schemas.microsoft.com/office/drawing/2014/main" id="{C6A6F03A-6D4C-93D9-C468-6D4B805D3639}"/>
                </a:ext>
              </a:extLst>
            </p:cNvPr>
            <p:cNvSpPr txBox="1"/>
            <p:nvPr/>
          </p:nvSpPr>
          <p:spPr>
            <a:xfrm>
              <a:off x="7930065" y="5766172"/>
              <a:ext cx="1005574" cy="369332"/>
            </a:xfrm>
            <a:prstGeom prst="rect">
              <a:avLst/>
            </a:prstGeom>
            <a:noFill/>
          </p:spPr>
          <p:txBody>
            <a:bodyPr wrap="square" rtlCol="0">
              <a:spAutoFit/>
            </a:bodyPr>
            <a:lstStyle/>
            <a:p>
              <a:pPr algn="ctr"/>
              <a:r>
                <a:rPr lang="en-US" sz="900" b="1" dirty="0">
                  <a:solidFill>
                    <a:schemeClr val="bg1"/>
                  </a:solidFill>
                </a:rPr>
                <a:t>World-Class</a:t>
              </a:r>
            </a:p>
            <a:p>
              <a:pPr algn="ctr"/>
              <a:r>
                <a:rPr lang="en-US" sz="900" b="1" dirty="0">
                  <a:solidFill>
                    <a:schemeClr val="bg1"/>
                  </a:solidFill>
                </a:rPr>
                <a:t>Practices</a:t>
              </a:r>
            </a:p>
          </p:txBody>
        </p:sp>
        <p:sp>
          <p:nvSpPr>
            <p:cNvPr id="38" name="TextBox 37">
              <a:extLst>
                <a:ext uri="{FF2B5EF4-FFF2-40B4-BE49-F238E27FC236}">
                  <a16:creationId xmlns:a16="http://schemas.microsoft.com/office/drawing/2014/main" id="{61811067-47E7-1D69-4220-FAB3964146CF}"/>
                </a:ext>
              </a:extLst>
            </p:cNvPr>
            <p:cNvSpPr txBox="1"/>
            <p:nvPr/>
          </p:nvSpPr>
          <p:spPr>
            <a:xfrm>
              <a:off x="4035766" y="5766172"/>
              <a:ext cx="1339818" cy="369332"/>
            </a:xfrm>
            <a:prstGeom prst="rect">
              <a:avLst/>
            </a:prstGeom>
            <a:noFill/>
          </p:spPr>
          <p:txBody>
            <a:bodyPr wrap="square" rtlCol="0">
              <a:spAutoFit/>
            </a:bodyPr>
            <a:lstStyle/>
            <a:p>
              <a:pPr algn="ctr"/>
              <a:r>
                <a:rPr lang="en-US" sz="900" b="1" dirty="0"/>
                <a:t>Requirements-Driven</a:t>
              </a:r>
            </a:p>
            <a:p>
              <a:pPr algn="ctr"/>
              <a:r>
                <a:rPr lang="en-US" sz="900" b="1" dirty="0"/>
                <a:t>Practices</a:t>
              </a:r>
            </a:p>
          </p:txBody>
        </p:sp>
        <p:sp>
          <p:nvSpPr>
            <p:cNvPr id="39" name="TextBox 38">
              <a:extLst>
                <a:ext uri="{FF2B5EF4-FFF2-40B4-BE49-F238E27FC236}">
                  <a16:creationId xmlns:a16="http://schemas.microsoft.com/office/drawing/2014/main" id="{65ADE4AF-0435-B92E-35F2-8AFCC352B75A}"/>
                </a:ext>
              </a:extLst>
            </p:cNvPr>
            <p:cNvSpPr txBox="1"/>
            <p:nvPr/>
          </p:nvSpPr>
          <p:spPr>
            <a:xfrm>
              <a:off x="5409496" y="5766172"/>
              <a:ext cx="1077024" cy="369332"/>
            </a:xfrm>
            <a:prstGeom prst="rect">
              <a:avLst/>
            </a:prstGeom>
            <a:noFill/>
          </p:spPr>
          <p:txBody>
            <a:bodyPr wrap="square" rtlCol="0">
              <a:spAutoFit/>
            </a:bodyPr>
            <a:lstStyle/>
            <a:p>
              <a:pPr algn="ctr"/>
              <a:r>
                <a:rPr lang="en-US" sz="900" b="1" dirty="0"/>
                <a:t>Enterprise-Wide</a:t>
              </a:r>
            </a:p>
            <a:p>
              <a:pPr algn="ctr"/>
              <a:r>
                <a:rPr lang="en-US" sz="900" b="1" dirty="0"/>
                <a:t>Standardization</a:t>
              </a:r>
            </a:p>
          </p:txBody>
        </p:sp>
      </p:grpSp>
      <p:sp>
        <p:nvSpPr>
          <p:cNvPr id="9" name="Freeform 8">
            <a:extLst>
              <a:ext uri="{FF2B5EF4-FFF2-40B4-BE49-F238E27FC236}">
                <a16:creationId xmlns:a16="http://schemas.microsoft.com/office/drawing/2014/main" id="{C433E385-A4CE-F097-1656-E978B7FC7B11}"/>
              </a:ext>
            </a:extLst>
          </p:cNvPr>
          <p:cNvSpPr/>
          <p:nvPr/>
        </p:nvSpPr>
        <p:spPr>
          <a:xfrm>
            <a:off x="2711715" y="1716061"/>
            <a:ext cx="6913349" cy="2600173"/>
          </a:xfrm>
          <a:custGeom>
            <a:avLst/>
            <a:gdLst>
              <a:gd name="connsiteX0" fmla="*/ 0 w 6915150"/>
              <a:gd name="connsiteY0" fmla="*/ 2600850 h 2600850"/>
              <a:gd name="connsiteX1" fmla="*/ 292894 w 6915150"/>
              <a:gd name="connsiteY1" fmla="*/ 2500837 h 2600850"/>
              <a:gd name="connsiteX2" fmla="*/ 521494 w 6915150"/>
              <a:gd name="connsiteY2" fmla="*/ 2400825 h 2600850"/>
              <a:gd name="connsiteX3" fmla="*/ 814388 w 6915150"/>
              <a:gd name="connsiteY3" fmla="*/ 2222231 h 2600850"/>
              <a:gd name="connsiteX4" fmla="*/ 1135856 w 6915150"/>
              <a:gd name="connsiteY4" fmla="*/ 1922194 h 2600850"/>
              <a:gd name="connsiteX5" fmla="*/ 1557338 w 6915150"/>
              <a:gd name="connsiteY5" fmla="*/ 1522144 h 2600850"/>
              <a:gd name="connsiteX6" fmla="*/ 1928813 w 6915150"/>
              <a:gd name="connsiteY6" fmla="*/ 1222106 h 2600850"/>
              <a:gd name="connsiteX7" fmla="*/ 2264569 w 6915150"/>
              <a:gd name="connsiteY7" fmla="*/ 936356 h 2600850"/>
              <a:gd name="connsiteX8" fmla="*/ 2721769 w 6915150"/>
              <a:gd name="connsiteY8" fmla="*/ 643462 h 2600850"/>
              <a:gd name="connsiteX9" fmla="*/ 3078956 w 6915150"/>
              <a:gd name="connsiteY9" fmla="*/ 386287 h 2600850"/>
              <a:gd name="connsiteX10" fmla="*/ 3486150 w 6915150"/>
              <a:gd name="connsiteY10" fmla="*/ 164831 h 2600850"/>
              <a:gd name="connsiteX11" fmla="*/ 3964781 w 6915150"/>
              <a:gd name="connsiteY11" fmla="*/ 43387 h 2600850"/>
              <a:gd name="connsiteX12" fmla="*/ 4414838 w 6915150"/>
              <a:gd name="connsiteY12" fmla="*/ 525 h 2600850"/>
              <a:gd name="connsiteX13" fmla="*/ 4793456 w 6915150"/>
              <a:gd name="connsiteY13" fmla="*/ 21956 h 2600850"/>
              <a:gd name="connsiteX14" fmla="*/ 5222081 w 6915150"/>
              <a:gd name="connsiteY14" fmla="*/ 57675 h 2600850"/>
              <a:gd name="connsiteX15" fmla="*/ 5564981 w 6915150"/>
              <a:gd name="connsiteY15" fmla="*/ 100537 h 2600850"/>
              <a:gd name="connsiteX16" fmla="*/ 6157913 w 6915150"/>
              <a:gd name="connsiteY16" fmla="*/ 207694 h 2600850"/>
              <a:gd name="connsiteX17" fmla="*/ 6465094 w 6915150"/>
              <a:gd name="connsiteY17" fmla="*/ 279131 h 2600850"/>
              <a:gd name="connsiteX18" fmla="*/ 6729413 w 6915150"/>
              <a:gd name="connsiteY18" fmla="*/ 343425 h 2600850"/>
              <a:gd name="connsiteX19" fmla="*/ 6915150 w 6915150"/>
              <a:gd name="connsiteY19" fmla="*/ 393431 h 2600850"/>
              <a:gd name="connsiteX20" fmla="*/ 6915150 w 6915150"/>
              <a:gd name="connsiteY20" fmla="*/ 393431 h 26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15150" h="2600850">
                <a:moveTo>
                  <a:pt x="0" y="2600850"/>
                </a:moveTo>
                <a:cubicBezTo>
                  <a:pt x="102989" y="2567512"/>
                  <a:pt x="205979" y="2534174"/>
                  <a:pt x="292894" y="2500837"/>
                </a:cubicBezTo>
                <a:cubicBezTo>
                  <a:pt x="379809" y="2467500"/>
                  <a:pt x="434578" y="2447259"/>
                  <a:pt x="521494" y="2400825"/>
                </a:cubicBezTo>
                <a:cubicBezTo>
                  <a:pt x="608410" y="2354391"/>
                  <a:pt x="711994" y="2302003"/>
                  <a:pt x="814388" y="2222231"/>
                </a:cubicBezTo>
                <a:cubicBezTo>
                  <a:pt x="916782" y="2142459"/>
                  <a:pt x="1135856" y="1922194"/>
                  <a:pt x="1135856" y="1922194"/>
                </a:cubicBezTo>
                <a:cubicBezTo>
                  <a:pt x="1259681" y="1805513"/>
                  <a:pt x="1425179" y="1638825"/>
                  <a:pt x="1557338" y="1522144"/>
                </a:cubicBezTo>
                <a:cubicBezTo>
                  <a:pt x="1689497" y="1405463"/>
                  <a:pt x="1810941" y="1319737"/>
                  <a:pt x="1928813" y="1222106"/>
                </a:cubicBezTo>
                <a:cubicBezTo>
                  <a:pt x="2046685" y="1124475"/>
                  <a:pt x="2132410" y="1032797"/>
                  <a:pt x="2264569" y="936356"/>
                </a:cubicBezTo>
                <a:cubicBezTo>
                  <a:pt x="2396728" y="839915"/>
                  <a:pt x="2586038" y="735140"/>
                  <a:pt x="2721769" y="643462"/>
                </a:cubicBezTo>
                <a:cubicBezTo>
                  <a:pt x="2857500" y="551784"/>
                  <a:pt x="2951559" y="466059"/>
                  <a:pt x="3078956" y="386287"/>
                </a:cubicBezTo>
                <a:cubicBezTo>
                  <a:pt x="3206353" y="306515"/>
                  <a:pt x="3338513" y="221981"/>
                  <a:pt x="3486150" y="164831"/>
                </a:cubicBezTo>
                <a:cubicBezTo>
                  <a:pt x="3633787" y="107681"/>
                  <a:pt x="3810000" y="70771"/>
                  <a:pt x="3964781" y="43387"/>
                </a:cubicBezTo>
                <a:cubicBezTo>
                  <a:pt x="4119562" y="16003"/>
                  <a:pt x="4276726" y="4097"/>
                  <a:pt x="4414838" y="525"/>
                </a:cubicBezTo>
                <a:cubicBezTo>
                  <a:pt x="4552950" y="-3047"/>
                  <a:pt x="4658916" y="12431"/>
                  <a:pt x="4793456" y="21956"/>
                </a:cubicBezTo>
                <a:cubicBezTo>
                  <a:pt x="4927996" y="31481"/>
                  <a:pt x="5093494" y="44578"/>
                  <a:pt x="5222081" y="57675"/>
                </a:cubicBezTo>
                <a:cubicBezTo>
                  <a:pt x="5350669" y="70772"/>
                  <a:pt x="5409009" y="75534"/>
                  <a:pt x="5564981" y="100537"/>
                </a:cubicBezTo>
                <a:cubicBezTo>
                  <a:pt x="5720953" y="125540"/>
                  <a:pt x="6007894" y="177928"/>
                  <a:pt x="6157913" y="207694"/>
                </a:cubicBezTo>
                <a:cubicBezTo>
                  <a:pt x="6307932" y="237460"/>
                  <a:pt x="6465094" y="279131"/>
                  <a:pt x="6465094" y="279131"/>
                </a:cubicBezTo>
                <a:lnTo>
                  <a:pt x="6729413" y="343425"/>
                </a:lnTo>
                <a:cubicBezTo>
                  <a:pt x="6804422" y="362475"/>
                  <a:pt x="6915150" y="393431"/>
                  <a:pt x="6915150" y="393431"/>
                </a:cubicBezTo>
                <a:lnTo>
                  <a:pt x="6915150" y="393431"/>
                </a:lnTo>
              </a:path>
            </a:pathLst>
          </a:custGeom>
          <a:noFill/>
          <a:ln w="38100">
            <a:solidFill>
              <a:srgbClr val="7030A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4D79DF2-9961-54B1-96E0-A262F90BCE5A}"/>
              </a:ext>
            </a:extLst>
          </p:cNvPr>
          <p:cNvSpPr txBox="1"/>
          <p:nvPr/>
        </p:nvSpPr>
        <p:spPr>
          <a:xfrm>
            <a:off x="6617984" y="1323654"/>
            <a:ext cx="1065916" cy="369236"/>
          </a:xfrm>
          <a:prstGeom prst="rect">
            <a:avLst/>
          </a:prstGeom>
          <a:noFill/>
        </p:spPr>
        <p:txBody>
          <a:bodyPr wrap="square" rtlCol="0">
            <a:spAutoFit/>
          </a:bodyPr>
          <a:lstStyle/>
          <a:p>
            <a:pPr algn="ctr"/>
            <a:r>
              <a:rPr lang="en-US" sz="900" b="1" dirty="0">
                <a:solidFill>
                  <a:srgbClr val="7030A0"/>
                </a:solidFill>
              </a:rPr>
              <a:t>Optimal</a:t>
            </a:r>
          </a:p>
          <a:p>
            <a:pPr algn="ctr"/>
            <a:r>
              <a:rPr lang="en-US" sz="900" b="1" dirty="0">
                <a:solidFill>
                  <a:srgbClr val="7030A0"/>
                </a:solidFill>
              </a:rPr>
              <a:t>Perceived Value</a:t>
            </a:r>
          </a:p>
        </p:txBody>
      </p:sp>
      <p:sp>
        <p:nvSpPr>
          <p:cNvPr id="20" name="TextBox 19">
            <a:extLst>
              <a:ext uri="{FF2B5EF4-FFF2-40B4-BE49-F238E27FC236}">
                <a16:creationId xmlns:a16="http://schemas.microsoft.com/office/drawing/2014/main" id="{9E1E70B5-A17E-4179-1B9A-20FFB82ED96C}"/>
              </a:ext>
            </a:extLst>
          </p:cNvPr>
          <p:cNvSpPr txBox="1"/>
          <p:nvPr/>
        </p:nvSpPr>
        <p:spPr>
          <a:xfrm>
            <a:off x="8619751" y="2068684"/>
            <a:ext cx="1066973" cy="369236"/>
          </a:xfrm>
          <a:prstGeom prst="rect">
            <a:avLst/>
          </a:prstGeom>
          <a:noFill/>
        </p:spPr>
        <p:txBody>
          <a:bodyPr wrap="square" rtlCol="0">
            <a:spAutoFit/>
          </a:bodyPr>
          <a:lstStyle/>
          <a:p>
            <a:pPr algn="ctr"/>
            <a:r>
              <a:rPr lang="en-US" sz="900" b="1" dirty="0">
                <a:solidFill>
                  <a:srgbClr val="7030A0"/>
                </a:solidFill>
              </a:rPr>
              <a:t>Diminishing</a:t>
            </a:r>
          </a:p>
          <a:p>
            <a:pPr algn="ctr"/>
            <a:r>
              <a:rPr lang="en-US" sz="900" b="1" dirty="0">
                <a:solidFill>
                  <a:srgbClr val="7030A0"/>
                </a:solidFill>
              </a:rPr>
              <a:t>Perceived Value</a:t>
            </a:r>
          </a:p>
        </p:txBody>
      </p:sp>
      <p:sp>
        <p:nvSpPr>
          <p:cNvPr id="3" name="TextBox 2">
            <a:extLst>
              <a:ext uri="{FF2B5EF4-FFF2-40B4-BE49-F238E27FC236}">
                <a16:creationId xmlns:a16="http://schemas.microsoft.com/office/drawing/2014/main" id="{75F91591-EB4F-FA4E-7A45-45AC1B1AB820}"/>
              </a:ext>
            </a:extLst>
          </p:cNvPr>
          <p:cNvSpPr txBox="1"/>
          <p:nvPr/>
        </p:nvSpPr>
        <p:spPr>
          <a:xfrm>
            <a:off x="455619" y="5185647"/>
            <a:ext cx="1479766" cy="230772"/>
          </a:xfrm>
          <a:prstGeom prst="rect">
            <a:avLst/>
          </a:prstGeom>
          <a:noFill/>
        </p:spPr>
        <p:txBody>
          <a:bodyPr wrap="square" rtlCol="0">
            <a:spAutoFit/>
          </a:bodyPr>
          <a:lstStyle/>
          <a:p>
            <a:r>
              <a:rPr lang="en-US" sz="900" b="1" dirty="0">
                <a:solidFill>
                  <a:schemeClr val="tx1"/>
                </a:solidFill>
              </a:rPr>
              <a:t>Cost and Complexity</a:t>
            </a:r>
          </a:p>
        </p:txBody>
      </p:sp>
    </p:spTree>
    <p:extLst>
      <p:ext uri="{BB962C8B-B14F-4D97-AF65-F5344CB8AC3E}">
        <p14:creationId xmlns:p14="http://schemas.microsoft.com/office/powerpoint/2010/main" val="3465539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Not Enough vs. Too Much</a:t>
            </a:r>
            <a:r>
              <a:rPr lang="en-US" baseline="30000" dirty="0">
                <a:solidFill>
                  <a:srgbClr val="0070C0"/>
                </a:solidFill>
              </a:rPr>
              <a:t> *</a:t>
            </a:r>
            <a:endParaRPr dirty="0"/>
          </a:p>
        </p:txBody>
      </p:sp>
      <p:sp>
        <p:nvSpPr>
          <p:cNvPr id="2" name="TextBox 1">
            <a:extLst>
              <a:ext uri="{FF2B5EF4-FFF2-40B4-BE49-F238E27FC236}">
                <a16:creationId xmlns:a16="http://schemas.microsoft.com/office/drawing/2014/main" id="{4C0AFCE1-4666-2F3D-80DB-0170AB3DE635}"/>
              </a:ext>
            </a:extLst>
          </p:cNvPr>
          <p:cNvSpPr txBox="1"/>
          <p:nvPr/>
        </p:nvSpPr>
        <p:spPr>
          <a:xfrm>
            <a:off x="2496028" y="6386988"/>
            <a:ext cx="6093672" cy="261610"/>
          </a:xfrm>
          <a:prstGeom prst="rect">
            <a:avLst/>
          </a:prstGeom>
          <a:noFill/>
        </p:spPr>
        <p:txBody>
          <a:bodyPr wrap="square">
            <a:spAutoFit/>
          </a:bodyPr>
          <a:lstStyle/>
          <a:p>
            <a:r>
              <a:rPr lang="en-US" sz="1100" b="1" dirty="0">
                <a:solidFill>
                  <a:srgbClr val="0070C0"/>
                </a:solidFill>
              </a:rPr>
              <a:t>* CMM level and CMM Sweet Spot images </a:t>
            </a:r>
            <a:r>
              <a:rPr lang="en-US" sz="1100" dirty="0">
                <a:solidFill>
                  <a:srgbClr val="0070C0"/>
                </a:solidFill>
              </a:rPr>
              <a:t>(link in references) </a:t>
            </a:r>
          </a:p>
        </p:txBody>
      </p:sp>
      <p:sp>
        <p:nvSpPr>
          <p:cNvPr id="5" name="Freeform 4">
            <a:extLst>
              <a:ext uri="{FF2B5EF4-FFF2-40B4-BE49-F238E27FC236}">
                <a16:creationId xmlns:a16="http://schemas.microsoft.com/office/drawing/2014/main" id="{3384B0E3-ABB6-23BB-5A77-73A4745F43CD}"/>
              </a:ext>
            </a:extLst>
          </p:cNvPr>
          <p:cNvSpPr/>
          <p:nvPr/>
        </p:nvSpPr>
        <p:spPr>
          <a:xfrm>
            <a:off x="2661722" y="2530761"/>
            <a:ext cx="6963342" cy="2278264"/>
          </a:xfrm>
          <a:custGeom>
            <a:avLst/>
            <a:gdLst>
              <a:gd name="connsiteX0" fmla="*/ 0 w 6965156"/>
              <a:gd name="connsiteY0" fmla="*/ 0 h 2278857"/>
              <a:gd name="connsiteX1" fmla="*/ 307181 w 6965156"/>
              <a:gd name="connsiteY1" fmla="*/ 42863 h 2278857"/>
              <a:gd name="connsiteX2" fmla="*/ 635794 w 6965156"/>
              <a:gd name="connsiteY2" fmla="*/ 114300 h 2278857"/>
              <a:gd name="connsiteX3" fmla="*/ 1185862 w 6965156"/>
              <a:gd name="connsiteY3" fmla="*/ 235744 h 2278857"/>
              <a:gd name="connsiteX4" fmla="*/ 1714500 w 6965156"/>
              <a:gd name="connsiteY4" fmla="*/ 350044 h 2278857"/>
              <a:gd name="connsiteX5" fmla="*/ 2178844 w 6965156"/>
              <a:gd name="connsiteY5" fmla="*/ 521494 h 2278857"/>
              <a:gd name="connsiteX6" fmla="*/ 2536031 w 6965156"/>
              <a:gd name="connsiteY6" fmla="*/ 685800 h 2278857"/>
              <a:gd name="connsiteX7" fmla="*/ 2936081 w 6965156"/>
              <a:gd name="connsiteY7" fmla="*/ 864394 h 2278857"/>
              <a:gd name="connsiteX8" fmla="*/ 3200400 w 6965156"/>
              <a:gd name="connsiteY8" fmla="*/ 1028700 h 2278857"/>
              <a:gd name="connsiteX9" fmla="*/ 3671887 w 6965156"/>
              <a:gd name="connsiteY9" fmla="*/ 1307307 h 2278857"/>
              <a:gd name="connsiteX10" fmla="*/ 4029075 w 6965156"/>
              <a:gd name="connsiteY10" fmla="*/ 1485900 h 2278857"/>
              <a:gd name="connsiteX11" fmla="*/ 4407694 w 6965156"/>
              <a:gd name="connsiteY11" fmla="*/ 1600200 h 2278857"/>
              <a:gd name="connsiteX12" fmla="*/ 5064919 w 6965156"/>
              <a:gd name="connsiteY12" fmla="*/ 1671638 h 2278857"/>
              <a:gd name="connsiteX13" fmla="*/ 5564981 w 6965156"/>
              <a:gd name="connsiteY13" fmla="*/ 1721644 h 2278857"/>
              <a:gd name="connsiteX14" fmla="*/ 5915025 w 6965156"/>
              <a:gd name="connsiteY14" fmla="*/ 1757363 h 2278857"/>
              <a:gd name="connsiteX15" fmla="*/ 6157912 w 6965156"/>
              <a:gd name="connsiteY15" fmla="*/ 1807369 h 2278857"/>
              <a:gd name="connsiteX16" fmla="*/ 6372225 w 6965156"/>
              <a:gd name="connsiteY16" fmla="*/ 1878807 h 2278857"/>
              <a:gd name="connsiteX17" fmla="*/ 6622256 w 6965156"/>
              <a:gd name="connsiteY17" fmla="*/ 2007394 h 2278857"/>
              <a:gd name="connsiteX18" fmla="*/ 6793706 w 6965156"/>
              <a:gd name="connsiteY18" fmla="*/ 2135982 h 2278857"/>
              <a:gd name="connsiteX19" fmla="*/ 6965156 w 6965156"/>
              <a:gd name="connsiteY19" fmla="*/ 2278857 h 227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5156" h="2278857">
                <a:moveTo>
                  <a:pt x="0" y="0"/>
                </a:moveTo>
                <a:cubicBezTo>
                  <a:pt x="100607" y="11906"/>
                  <a:pt x="201215" y="23813"/>
                  <a:pt x="307181" y="42863"/>
                </a:cubicBezTo>
                <a:cubicBezTo>
                  <a:pt x="413147" y="61913"/>
                  <a:pt x="635794" y="114300"/>
                  <a:pt x="635794" y="114300"/>
                </a:cubicBezTo>
                <a:lnTo>
                  <a:pt x="1185862" y="235744"/>
                </a:lnTo>
                <a:cubicBezTo>
                  <a:pt x="1365646" y="275035"/>
                  <a:pt x="1549003" y="302419"/>
                  <a:pt x="1714500" y="350044"/>
                </a:cubicBezTo>
                <a:cubicBezTo>
                  <a:pt x="1879997" y="397669"/>
                  <a:pt x="2041922" y="465535"/>
                  <a:pt x="2178844" y="521494"/>
                </a:cubicBezTo>
                <a:cubicBezTo>
                  <a:pt x="2315766" y="577453"/>
                  <a:pt x="2536031" y="685800"/>
                  <a:pt x="2536031" y="685800"/>
                </a:cubicBezTo>
                <a:cubicBezTo>
                  <a:pt x="2662237" y="742950"/>
                  <a:pt x="2825353" y="807244"/>
                  <a:pt x="2936081" y="864394"/>
                </a:cubicBezTo>
                <a:cubicBezTo>
                  <a:pt x="3046809" y="921544"/>
                  <a:pt x="3077766" y="954881"/>
                  <a:pt x="3200400" y="1028700"/>
                </a:cubicBezTo>
                <a:cubicBezTo>
                  <a:pt x="3323034" y="1102519"/>
                  <a:pt x="3533774" y="1231107"/>
                  <a:pt x="3671887" y="1307307"/>
                </a:cubicBezTo>
                <a:cubicBezTo>
                  <a:pt x="3810000" y="1383507"/>
                  <a:pt x="3906441" y="1437085"/>
                  <a:pt x="4029075" y="1485900"/>
                </a:cubicBezTo>
                <a:cubicBezTo>
                  <a:pt x="4151710" y="1534716"/>
                  <a:pt x="4235053" y="1569244"/>
                  <a:pt x="4407694" y="1600200"/>
                </a:cubicBezTo>
                <a:cubicBezTo>
                  <a:pt x="4580335" y="1631156"/>
                  <a:pt x="5064919" y="1671638"/>
                  <a:pt x="5064919" y="1671638"/>
                </a:cubicBezTo>
                <a:lnTo>
                  <a:pt x="5564981" y="1721644"/>
                </a:lnTo>
                <a:cubicBezTo>
                  <a:pt x="5706665" y="1735931"/>
                  <a:pt x="5816203" y="1743076"/>
                  <a:pt x="5915025" y="1757363"/>
                </a:cubicBezTo>
                <a:cubicBezTo>
                  <a:pt x="6013847" y="1771650"/>
                  <a:pt x="6081712" y="1787128"/>
                  <a:pt x="6157912" y="1807369"/>
                </a:cubicBezTo>
                <a:cubicBezTo>
                  <a:pt x="6234112" y="1827610"/>
                  <a:pt x="6294834" y="1845470"/>
                  <a:pt x="6372225" y="1878807"/>
                </a:cubicBezTo>
                <a:cubicBezTo>
                  <a:pt x="6449616" y="1912144"/>
                  <a:pt x="6552009" y="1964532"/>
                  <a:pt x="6622256" y="2007394"/>
                </a:cubicBezTo>
                <a:cubicBezTo>
                  <a:pt x="6692503" y="2050257"/>
                  <a:pt x="6736556" y="2090738"/>
                  <a:pt x="6793706" y="2135982"/>
                </a:cubicBezTo>
                <a:cubicBezTo>
                  <a:pt x="6850856" y="2181226"/>
                  <a:pt x="6931819" y="2246710"/>
                  <a:pt x="6965156" y="2278857"/>
                </a:cubicBezTo>
              </a:path>
            </a:pathLst>
          </a:custGeom>
          <a:noFill/>
          <a:ln w="38100">
            <a:solidFill>
              <a:srgbClr val="385723"/>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3E10BF-6C91-E486-7F75-F882502EB662}"/>
              </a:ext>
            </a:extLst>
          </p:cNvPr>
          <p:cNvGrpSpPr/>
          <p:nvPr/>
        </p:nvGrpSpPr>
        <p:grpSpPr>
          <a:xfrm>
            <a:off x="2173156" y="1261537"/>
            <a:ext cx="7873279" cy="4539503"/>
            <a:chOff x="1347251" y="1895127"/>
            <a:chExt cx="7875330" cy="4540685"/>
          </a:xfrm>
        </p:grpSpPr>
        <p:sp>
          <p:nvSpPr>
            <p:cNvPr id="23" name="TextBox 22">
              <a:extLst>
                <a:ext uri="{FF2B5EF4-FFF2-40B4-BE49-F238E27FC236}">
                  <a16:creationId xmlns:a16="http://schemas.microsoft.com/office/drawing/2014/main" id="{C5612E11-2CC2-9E42-C8A6-FA89E1D2BFD2}"/>
                </a:ext>
              </a:extLst>
            </p:cNvPr>
            <p:cNvSpPr txBox="1"/>
            <p:nvPr/>
          </p:nvSpPr>
          <p:spPr>
            <a:xfrm>
              <a:off x="1850231" y="5079205"/>
              <a:ext cx="1004888" cy="553998"/>
            </a:xfrm>
            <a:prstGeom prst="rect">
              <a:avLst/>
            </a:prstGeom>
            <a:solidFill>
              <a:schemeClr val="tx1"/>
            </a:solidFill>
            <a:ln w="12700">
              <a:solidFill>
                <a:schemeClr val="tx1"/>
              </a:solidFill>
            </a:ln>
          </p:spPr>
          <p:txBody>
            <a:bodyPr wrap="square" rtlCol="0">
              <a:spAutoFit/>
            </a:bodyPr>
            <a:lstStyle/>
            <a:p>
              <a:pPr algn="ctr"/>
              <a:r>
                <a:rPr lang="en-US" sz="1000" dirty="0">
                  <a:solidFill>
                    <a:schemeClr val="bg1"/>
                  </a:solidFill>
                </a:rPr>
                <a:t>CMM 0</a:t>
              </a:r>
            </a:p>
            <a:p>
              <a:pPr algn="ctr"/>
              <a:r>
                <a:rPr lang="en-US" sz="1000" dirty="0">
                  <a:solidFill>
                    <a:schemeClr val="bg1"/>
                  </a:solidFill>
                </a:rPr>
                <a:t>Not</a:t>
              </a:r>
            </a:p>
            <a:p>
              <a:pPr algn="ctr"/>
              <a:r>
                <a:rPr lang="en-US" sz="1000" dirty="0">
                  <a:solidFill>
                    <a:schemeClr val="bg1"/>
                  </a:solidFill>
                </a:rPr>
                <a:t>Performed</a:t>
              </a:r>
            </a:p>
          </p:txBody>
        </p:sp>
        <p:sp>
          <p:nvSpPr>
            <p:cNvPr id="24" name="TextBox 23">
              <a:extLst>
                <a:ext uri="{FF2B5EF4-FFF2-40B4-BE49-F238E27FC236}">
                  <a16:creationId xmlns:a16="http://schemas.microsoft.com/office/drawing/2014/main" id="{A6D31739-3E5E-041B-ABF2-42A97B67885A}"/>
                </a:ext>
              </a:extLst>
            </p:cNvPr>
            <p:cNvSpPr txBox="1"/>
            <p:nvPr/>
          </p:nvSpPr>
          <p:spPr>
            <a:xfrm>
              <a:off x="3009900" y="4431505"/>
              <a:ext cx="1004888" cy="553998"/>
            </a:xfrm>
            <a:prstGeom prst="rect">
              <a:avLst/>
            </a:prstGeom>
            <a:solidFill>
              <a:srgbClr val="C00000"/>
            </a:solidFill>
            <a:ln w="12700">
              <a:solidFill>
                <a:schemeClr val="tx1"/>
              </a:solidFill>
            </a:ln>
          </p:spPr>
          <p:txBody>
            <a:bodyPr wrap="square" rtlCol="0">
              <a:spAutoFit/>
            </a:bodyPr>
            <a:lstStyle/>
            <a:p>
              <a:pPr algn="ctr"/>
              <a:r>
                <a:rPr lang="en-US" sz="1000" dirty="0">
                  <a:solidFill>
                    <a:schemeClr val="bg1"/>
                  </a:solidFill>
                </a:rPr>
                <a:t>CMM 1</a:t>
              </a:r>
            </a:p>
            <a:p>
              <a:pPr algn="ctr"/>
              <a:r>
                <a:rPr lang="en-US" sz="1000" dirty="0">
                  <a:solidFill>
                    <a:schemeClr val="bg1"/>
                  </a:solidFill>
                </a:rPr>
                <a:t>Performed</a:t>
              </a:r>
            </a:p>
            <a:p>
              <a:pPr algn="ctr"/>
              <a:r>
                <a:rPr lang="en-US" sz="1000" dirty="0">
                  <a:solidFill>
                    <a:schemeClr val="bg1"/>
                  </a:solidFill>
                </a:rPr>
                <a:t>Informally</a:t>
              </a:r>
            </a:p>
          </p:txBody>
        </p:sp>
        <p:sp>
          <p:nvSpPr>
            <p:cNvPr id="25" name="TextBox 24">
              <a:extLst>
                <a:ext uri="{FF2B5EF4-FFF2-40B4-BE49-F238E27FC236}">
                  <a16:creationId xmlns:a16="http://schemas.microsoft.com/office/drawing/2014/main" id="{A262B5EE-EB36-5A7F-4E8B-7648BEF5002F}"/>
                </a:ext>
              </a:extLst>
            </p:cNvPr>
            <p:cNvSpPr txBox="1"/>
            <p:nvPr/>
          </p:nvSpPr>
          <p:spPr>
            <a:xfrm>
              <a:off x="6546055" y="2546567"/>
              <a:ext cx="1004888" cy="553998"/>
            </a:xfrm>
            <a:prstGeom prst="rect">
              <a:avLst/>
            </a:prstGeom>
            <a:solidFill>
              <a:srgbClr val="548235"/>
            </a:solidFill>
            <a:ln w="12700">
              <a:solidFill>
                <a:schemeClr val="tx1"/>
              </a:solidFill>
            </a:ln>
          </p:spPr>
          <p:txBody>
            <a:bodyPr wrap="square" rtlCol="0" anchor="t">
              <a:spAutoFit/>
            </a:bodyPr>
            <a:lstStyle/>
            <a:p>
              <a:pPr algn="ctr"/>
              <a:r>
                <a:rPr lang="en-US" sz="1000" dirty="0">
                  <a:solidFill>
                    <a:schemeClr val="bg1"/>
                  </a:solidFill>
                </a:rPr>
                <a:t>CMM 4</a:t>
              </a:r>
            </a:p>
            <a:p>
              <a:pPr algn="ctr"/>
              <a:r>
                <a:rPr lang="en-US" sz="1000" dirty="0">
                  <a:solidFill>
                    <a:schemeClr val="bg1"/>
                  </a:solidFill>
                </a:rPr>
                <a:t>Quantitatively</a:t>
              </a:r>
            </a:p>
            <a:p>
              <a:pPr algn="ctr"/>
              <a:r>
                <a:rPr lang="en-US" sz="1000" dirty="0">
                  <a:solidFill>
                    <a:schemeClr val="bg1"/>
                  </a:solidFill>
                </a:rPr>
                <a:t>Controlled</a:t>
              </a:r>
            </a:p>
          </p:txBody>
        </p:sp>
        <p:sp>
          <p:nvSpPr>
            <p:cNvPr id="26" name="TextBox 25">
              <a:extLst>
                <a:ext uri="{FF2B5EF4-FFF2-40B4-BE49-F238E27FC236}">
                  <a16:creationId xmlns:a16="http://schemas.microsoft.com/office/drawing/2014/main" id="{52CA644B-DB4B-BABD-13CD-33A047AA7602}"/>
                </a:ext>
              </a:extLst>
            </p:cNvPr>
            <p:cNvSpPr txBox="1"/>
            <p:nvPr/>
          </p:nvSpPr>
          <p:spPr>
            <a:xfrm>
              <a:off x="7737007" y="1902476"/>
              <a:ext cx="1004888" cy="553998"/>
            </a:xfrm>
            <a:prstGeom prst="rect">
              <a:avLst/>
            </a:prstGeom>
            <a:solidFill>
              <a:srgbClr val="385723"/>
            </a:solidFill>
            <a:ln w="12700">
              <a:solidFill>
                <a:schemeClr val="tx1"/>
              </a:solidFill>
            </a:ln>
          </p:spPr>
          <p:txBody>
            <a:bodyPr wrap="square" rtlCol="0">
              <a:spAutoFit/>
            </a:bodyPr>
            <a:lstStyle/>
            <a:p>
              <a:pPr algn="ctr"/>
              <a:r>
                <a:rPr lang="en-US" sz="1000" dirty="0">
                  <a:solidFill>
                    <a:schemeClr val="bg1"/>
                  </a:solidFill>
                </a:rPr>
                <a:t>CMM 5</a:t>
              </a:r>
            </a:p>
            <a:p>
              <a:pPr algn="ctr"/>
              <a:r>
                <a:rPr lang="en-US" sz="1000" dirty="0">
                  <a:solidFill>
                    <a:schemeClr val="bg1"/>
                  </a:solidFill>
                </a:rPr>
                <a:t>Continuously</a:t>
              </a:r>
            </a:p>
            <a:p>
              <a:pPr algn="ctr"/>
              <a:r>
                <a:rPr lang="en-US" sz="1000" dirty="0">
                  <a:solidFill>
                    <a:schemeClr val="bg1"/>
                  </a:solidFill>
                </a:rPr>
                <a:t>Improving</a:t>
              </a:r>
            </a:p>
          </p:txBody>
        </p:sp>
        <p:sp>
          <p:nvSpPr>
            <p:cNvPr id="27" name="TextBox 26">
              <a:extLst>
                <a:ext uri="{FF2B5EF4-FFF2-40B4-BE49-F238E27FC236}">
                  <a16:creationId xmlns:a16="http://schemas.microsoft.com/office/drawing/2014/main" id="{B33BC0E1-DC57-AE4D-1AB5-90765CAEFF70}"/>
                </a:ext>
              </a:extLst>
            </p:cNvPr>
            <p:cNvSpPr txBox="1"/>
            <p:nvPr/>
          </p:nvSpPr>
          <p:spPr>
            <a:xfrm>
              <a:off x="4181474" y="3809999"/>
              <a:ext cx="1004888" cy="553998"/>
            </a:xfrm>
            <a:prstGeom prst="rect">
              <a:avLst/>
            </a:prstGeom>
            <a:solidFill>
              <a:srgbClr val="FFD966"/>
            </a:solidFill>
            <a:ln w="12700">
              <a:solidFill>
                <a:schemeClr val="tx1"/>
              </a:solidFill>
            </a:ln>
          </p:spPr>
          <p:txBody>
            <a:bodyPr wrap="square" rtlCol="0" anchor="ctr">
              <a:spAutoFit/>
            </a:bodyPr>
            <a:lstStyle/>
            <a:p>
              <a:pPr algn="ctr"/>
              <a:r>
                <a:rPr lang="en-US" sz="1000" dirty="0"/>
                <a:t>CMM 2</a:t>
              </a:r>
            </a:p>
            <a:p>
              <a:pPr algn="ctr"/>
              <a:r>
                <a:rPr lang="en-US" sz="1000" dirty="0"/>
                <a:t>Planned &amp; Tracked</a:t>
              </a:r>
            </a:p>
          </p:txBody>
        </p:sp>
        <p:sp>
          <p:nvSpPr>
            <p:cNvPr id="28" name="TextBox 27">
              <a:extLst>
                <a:ext uri="{FF2B5EF4-FFF2-40B4-BE49-F238E27FC236}">
                  <a16:creationId xmlns:a16="http://schemas.microsoft.com/office/drawing/2014/main" id="{316CBF27-6195-B6CC-4C66-20AEB87F0DC7}"/>
                </a:ext>
              </a:extLst>
            </p:cNvPr>
            <p:cNvSpPr txBox="1"/>
            <p:nvPr/>
          </p:nvSpPr>
          <p:spPr>
            <a:xfrm>
              <a:off x="5326856" y="3152001"/>
              <a:ext cx="1004888" cy="553998"/>
            </a:xfrm>
            <a:prstGeom prst="rect">
              <a:avLst/>
            </a:prstGeom>
            <a:solidFill>
              <a:srgbClr val="A9D18E"/>
            </a:solidFill>
            <a:ln w="12700">
              <a:solidFill>
                <a:schemeClr val="tx1"/>
              </a:solidFill>
            </a:ln>
          </p:spPr>
          <p:txBody>
            <a:bodyPr wrap="square" rtlCol="0">
              <a:spAutoFit/>
            </a:bodyPr>
            <a:lstStyle/>
            <a:p>
              <a:pPr algn="ctr"/>
              <a:r>
                <a:rPr lang="en-US" sz="1000" dirty="0"/>
                <a:t>CMM 3</a:t>
              </a:r>
            </a:p>
            <a:p>
              <a:pPr algn="ctr"/>
              <a:r>
                <a:rPr lang="en-US" sz="1000" dirty="0"/>
                <a:t>Well-Defined</a:t>
              </a:r>
            </a:p>
            <a:p>
              <a:pPr algn="ctr"/>
              <a:endParaRPr lang="en-US" sz="1000" dirty="0">
                <a:solidFill>
                  <a:schemeClr val="bg1"/>
                </a:solidFill>
              </a:endParaRPr>
            </a:p>
          </p:txBody>
        </p:sp>
        <p:cxnSp>
          <p:nvCxnSpPr>
            <p:cNvPr id="29" name="Straight Arrow Connector 28">
              <a:extLst>
                <a:ext uri="{FF2B5EF4-FFF2-40B4-BE49-F238E27FC236}">
                  <a16:creationId xmlns:a16="http://schemas.microsoft.com/office/drawing/2014/main" id="{B6554305-3430-ED2F-9861-47316C328091}"/>
                </a:ext>
              </a:extLst>
            </p:cNvPr>
            <p:cNvCxnSpPr/>
            <p:nvPr/>
          </p:nvCxnSpPr>
          <p:spPr>
            <a:xfrm>
              <a:off x="1735931" y="5773522"/>
              <a:ext cx="7486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F28550-5A5E-E56A-93FB-96C72DFB27BD}"/>
                </a:ext>
              </a:extLst>
            </p:cNvPr>
            <p:cNvCxnSpPr>
              <a:cxnSpLocks/>
            </p:cNvCxnSpPr>
            <p:nvPr/>
          </p:nvCxnSpPr>
          <p:spPr>
            <a:xfrm flipV="1">
              <a:off x="1735931" y="1909458"/>
              <a:ext cx="0" cy="38710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5C6F36-9FBE-752C-FA91-D705650399F1}"/>
                </a:ext>
              </a:extLst>
            </p:cNvPr>
            <p:cNvSpPr txBox="1"/>
            <p:nvPr/>
          </p:nvSpPr>
          <p:spPr>
            <a:xfrm rot="16200000">
              <a:off x="-434383" y="3676761"/>
              <a:ext cx="3871046" cy="307777"/>
            </a:xfrm>
            <a:prstGeom prst="rect">
              <a:avLst/>
            </a:prstGeom>
            <a:noFill/>
          </p:spPr>
          <p:txBody>
            <a:bodyPr wrap="square" rtlCol="0">
              <a:spAutoFit/>
            </a:bodyPr>
            <a:lstStyle/>
            <a:p>
              <a:pPr algn="ctr"/>
              <a:r>
                <a:rPr lang="en-US" sz="1400" b="1" dirty="0">
                  <a:solidFill>
                    <a:srgbClr val="385723"/>
                  </a:solidFill>
                </a:rPr>
                <a:t>Process Review Lag</a:t>
              </a:r>
            </a:p>
          </p:txBody>
        </p:sp>
        <p:sp>
          <p:nvSpPr>
            <p:cNvPr id="32" name="TextBox 31">
              <a:extLst>
                <a:ext uri="{FF2B5EF4-FFF2-40B4-BE49-F238E27FC236}">
                  <a16:creationId xmlns:a16="http://schemas.microsoft.com/office/drawing/2014/main" id="{DF64E3A7-D830-EFB9-0DE1-C64B18225385}"/>
                </a:ext>
              </a:extLst>
            </p:cNvPr>
            <p:cNvSpPr txBox="1"/>
            <p:nvPr/>
          </p:nvSpPr>
          <p:spPr>
            <a:xfrm>
              <a:off x="1735931" y="6128035"/>
              <a:ext cx="7486645" cy="307777"/>
            </a:xfrm>
            <a:prstGeom prst="rect">
              <a:avLst/>
            </a:prstGeom>
            <a:noFill/>
          </p:spPr>
          <p:txBody>
            <a:bodyPr wrap="square" rtlCol="0">
              <a:spAutoFit/>
            </a:bodyPr>
            <a:lstStyle/>
            <a:p>
              <a:pPr algn="ctr"/>
              <a:r>
                <a:rPr lang="en-US" b="1" dirty="0"/>
                <a:t>Maturity Level (People, Processes &amp; Technology)</a:t>
              </a:r>
            </a:p>
          </p:txBody>
        </p:sp>
        <p:sp>
          <p:nvSpPr>
            <p:cNvPr id="33" name="Rectangle 32">
              <a:extLst>
                <a:ext uri="{FF2B5EF4-FFF2-40B4-BE49-F238E27FC236}">
                  <a16:creationId xmlns:a16="http://schemas.microsoft.com/office/drawing/2014/main" id="{D934B5E8-F1C3-2DA9-9475-DCE1F5E78234}"/>
                </a:ext>
              </a:extLst>
            </p:cNvPr>
            <p:cNvSpPr/>
            <p:nvPr/>
          </p:nvSpPr>
          <p:spPr>
            <a:xfrm>
              <a:off x="1721969" y="5785610"/>
              <a:ext cx="7215186" cy="330457"/>
            </a:xfrm>
            <a:prstGeom prst="rect">
              <a:avLst/>
            </a:prstGeom>
            <a:gradFill>
              <a:gsLst>
                <a:gs pos="0">
                  <a:schemeClr val="tx1"/>
                </a:gs>
                <a:gs pos="57000">
                  <a:srgbClr val="A9D18E"/>
                </a:gs>
                <a:gs pos="41000">
                  <a:srgbClr val="FFD966"/>
                </a:gs>
                <a:gs pos="26000">
                  <a:srgbClr val="C00000"/>
                </a:gs>
                <a:gs pos="88000">
                  <a:srgbClr val="548235"/>
                </a:gs>
                <a:gs pos="13000">
                  <a:schemeClr val="tx1"/>
                </a:gs>
                <a:gs pos="74000">
                  <a:srgbClr val="548235"/>
                </a:gs>
                <a:gs pos="100000">
                  <a:srgbClr val="548235"/>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84E3368-AF74-6437-4C27-7DCF6A3EC7ED}"/>
                </a:ext>
              </a:extLst>
            </p:cNvPr>
            <p:cNvSpPr txBox="1"/>
            <p:nvPr/>
          </p:nvSpPr>
          <p:spPr>
            <a:xfrm>
              <a:off x="1866201" y="5766172"/>
              <a:ext cx="1022255" cy="369332"/>
            </a:xfrm>
            <a:prstGeom prst="rect">
              <a:avLst/>
            </a:prstGeom>
            <a:noFill/>
          </p:spPr>
          <p:txBody>
            <a:bodyPr wrap="square" rtlCol="0">
              <a:spAutoFit/>
            </a:bodyPr>
            <a:lstStyle/>
            <a:p>
              <a:pPr algn="ctr"/>
              <a:r>
                <a:rPr lang="en-US" sz="900" b="1" dirty="0">
                  <a:solidFill>
                    <a:schemeClr val="bg1"/>
                  </a:solidFill>
                </a:rPr>
                <a:t>Non-existent</a:t>
              </a:r>
            </a:p>
            <a:p>
              <a:pPr algn="ctr"/>
              <a:r>
                <a:rPr lang="en-US" sz="900" b="1" dirty="0">
                  <a:solidFill>
                    <a:schemeClr val="bg1"/>
                  </a:solidFill>
                </a:rPr>
                <a:t>Practices</a:t>
              </a:r>
            </a:p>
          </p:txBody>
        </p:sp>
        <p:sp>
          <p:nvSpPr>
            <p:cNvPr id="35" name="TextBox 34">
              <a:extLst>
                <a:ext uri="{FF2B5EF4-FFF2-40B4-BE49-F238E27FC236}">
                  <a16:creationId xmlns:a16="http://schemas.microsoft.com/office/drawing/2014/main" id="{B4A0F897-A8C3-911C-B523-B8585F708C66}"/>
                </a:ext>
              </a:extLst>
            </p:cNvPr>
            <p:cNvSpPr txBox="1"/>
            <p:nvPr/>
          </p:nvSpPr>
          <p:spPr>
            <a:xfrm>
              <a:off x="3028576" y="5766172"/>
              <a:ext cx="1022255" cy="369332"/>
            </a:xfrm>
            <a:prstGeom prst="rect">
              <a:avLst/>
            </a:prstGeom>
            <a:noFill/>
          </p:spPr>
          <p:txBody>
            <a:bodyPr wrap="square" rtlCol="0">
              <a:spAutoFit/>
            </a:bodyPr>
            <a:lstStyle/>
            <a:p>
              <a:pPr algn="ctr"/>
              <a:r>
                <a:rPr lang="en-US" sz="900" b="1" dirty="0">
                  <a:solidFill>
                    <a:schemeClr val="bg1"/>
                  </a:solidFill>
                </a:rPr>
                <a:t>Ad Hoc</a:t>
              </a:r>
            </a:p>
            <a:p>
              <a:pPr algn="ctr"/>
              <a:r>
                <a:rPr lang="en-US" sz="900" b="1" dirty="0">
                  <a:solidFill>
                    <a:schemeClr val="bg1"/>
                  </a:solidFill>
                </a:rPr>
                <a:t>Practices</a:t>
              </a:r>
            </a:p>
          </p:txBody>
        </p:sp>
        <p:sp>
          <p:nvSpPr>
            <p:cNvPr id="36" name="TextBox 35">
              <a:extLst>
                <a:ext uri="{FF2B5EF4-FFF2-40B4-BE49-F238E27FC236}">
                  <a16:creationId xmlns:a16="http://schemas.microsoft.com/office/drawing/2014/main" id="{499111E2-B70F-7B84-2928-8DD0CA37366F}"/>
                </a:ext>
              </a:extLst>
            </p:cNvPr>
            <p:cNvSpPr txBox="1"/>
            <p:nvPr/>
          </p:nvSpPr>
          <p:spPr>
            <a:xfrm>
              <a:off x="6638236" y="5766172"/>
              <a:ext cx="1005574" cy="369332"/>
            </a:xfrm>
            <a:prstGeom prst="rect">
              <a:avLst/>
            </a:prstGeom>
            <a:noFill/>
          </p:spPr>
          <p:txBody>
            <a:bodyPr wrap="square" rtlCol="0">
              <a:spAutoFit/>
            </a:bodyPr>
            <a:lstStyle/>
            <a:p>
              <a:pPr algn="ctr"/>
              <a:r>
                <a:rPr lang="en-US" sz="900" b="1" dirty="0">
                  <a:solidFill>
                    <a:schemeClr val="bg1"/>
                  </a:solidFill>
                </a:rPr>
                <a:t>Metrics-Driven</a:t>
              </a:r>
            </a:p>
            <a:p>
              <a:pPr algn="ctr"/>
              <a:r>
                <a:rPr lang="en-US" sz="900" b="1" dirty="0">
                  <a:solidFill>
                    <a:schemeClr val="bg1"/>
                  </a:solidFill>
                </a:rPr>
                <a:t>Governance</a:t>
              </a:r>
            </a:p>
          </p:txBody>
        </p:sp>
        <p:sp>
          <p:nvSpPr>
            <p:cNvPr id="37" name="TextBox 36">
              <a:extLst>
                <a:ext uri="{FF2B5EF4-FFF2-40B4-BE49-F238E27FC236}">
                  <a16:creationId xmlns:a16="http://schemas.microsoft.com/office/drawing/2014/main" id="{C6A6F03A-6D4C-93D9-C468-6D4B805D3639}"/>
                </a:ext>
              </a:extLst>
            </p:cNvPr>
            <p:cNvSpPr txBox="1"/>
            <p:nvPr/>
          </p:nvSpPr>
          <p:spPr>
            <a:xfrm>
              <a:off x="7930065" y="5766172"/>
              <a:ext cx="1005574" cy="369332"/>
            </a:xfrm>
            <a:prstGeom prst="rect">
              <a:avLst/>
            </a:prstGeom>
            <a:noFill/>
          </p:spPr>
          <p:txBody>
            <a:bodyPr wrap="square" rtlCol="0">
              <a:spAutoFit/>
            </a:bodyPr>
            <a:lstStyle/>
            <a:p>
              <a:pPr algn="ctr"/>
              <a:r>
                <a:rPr lang="en-US" sz="900" b="1" dirty="0">
                  <a:solidFill>
                    <a:schemeClr val="bg1"/>
                  </a:solidFill>
                </a:rPr>
                <a:t>World-Class</a:t>
              </a:r>
            </a:p>
            <a:p>
              <a:pPr algn="ctr"/>
              <a:r>
                <a:rPr lang="en-US" sz="900" b="1" dirty="0">
                  <a:solidFill>
                    <a:schemeClr val="bg1"/>
                  </a:solidFill>
                </a:rPr>
                <a:t>Practices</a:t>
              </a:r>
            </a:p>
          </p:txBody>
        </p:sp>
        <p:sp>
          <p:nvSpPr>
            <p:cNvPr id="38" name="TextBox 37">
              <a:extLst>
                <a:ext uri="{FF2B5EF4-FFF2-40B4-BE49-F238E27FC236}">
                  <a16:creationId xmlns:a16="http://schemas.microsoft.com/office/drawing/2014/main" id="{61811067-47E7-1D69-4220-FAB3964146CF}"/>
                </a:ext>
              </a:extLst>
            </p:cNvPr>
            <p:cNvSpPr txBox="1"/>
            <p:nvPr/>
          </p:nvSpPr>
          <p:spPr>
            <a:xfrm>
              <a:off x="4035766" y="5766172"/>
              <a:ext cx="1339818" cy="369332"/>
            </a:xfrm>
            <a:prstGeom prst="rect">
              <a:avLst/>
            </a:prstGeom>
            <a:noFill/>
          </p:spPr>
          <p:txBody>
            <a:bodyPr wrap="square" rtlCol="0">
              <a:spAutoFit/>
            </a:bodyPr>
            <a:lstStyle/>
            <a:p>
              <a:pPr algn="ctr"/>
              <a:r>
                <a:rPr lang="en-US" sz="900" b="1" dirty="0"/>
                <a:t>Requirements-Driven</a:t>
              </a:r>
            </a:p>
            <a:p>
              <a:pPr algn="ctr"/>
              <a:r>
                <a:rPr lang="en-US" sz="900" b="1" dirty="0"/>
                <a:t>Practices</a:t>
              </a:r>
            </a:p>
          </p:txBody>
        </p:sp>
        <p:sp>
          <p:nvSpPr>
            <p:cNvPr id="39" name="TextBox 38">
              <a:extLst>
                <a:ext uri="{FF2B5EF4-FFF2-40B4-BE49-F238E27FC236}">
                  <a16:creationId xmlns:a16="http://schemas.microsoft.com/office/drawing/2014/main" id="{65ADE4AF-0435-B92E-35F2-8AFCC352B75A}"/>
                </a:ext>
              </a:extLst>
            </p:cNvPr>
            <p:cNvSpPr txBox="1"/>
            <p:nvPr/>
          </p:nvSpPr>
          <p:spPr>
            <a:xfrm>
              <a:off x="5409496" y="5766172"/>
              <a:ext cx="1077024" cy="369332"/>
            </a:xfrm>
            <a:prstGeom prst="rect">
              <a:avLst/>
            </a:prstGeom>
            <a:noFill/>
          </p:spPr>
          <p:txBody>
            <a:bodyPr wrap="square" rtlCol="0">
              <a:spAutoFit/>
            </a:bodyPr>
            <a:lstStyle/>
            <a:p>
              <a:pPr algn="ctr"/>
              <a:r>
                <a:rPr lang="en-US" sz="900" b="1" dirty="0"/>
                <a:t>Enterprise-Wide</a:t>
              </a:r>
            </a:p>
            <a:p>
              <a:pPr algn="ctr"/>
              <a:r>
                <a:rPr lang="en-US" sz="900" b="1" dirty="0"/>
                <a:t>Standardization</a:t>
              </a:r>
            </a:p>
          </p:txBody>
        </p:sp>
      </p:grpSp>
      <p:sp>
        <p:nvSpPr>
          <p:cNvPr id="9" name="Freeform 8">
            <a:extLst>
              <a:ext uri="{FF2B5EF4-FFF2-40B4-BE49-F238E27FC236}">
                <a16:creationId xmlns:a16="http://schemas.microsoft.com/office/drawing/2014/main" id="{C433E385-A4CE-F097-1656-E978B7FC7B11}"/>
              </a:ext>
            </a:extLst>
          </p:cNvPr>
          <p:cNvSpPr/>
          <p:nvPr/>
        </p:nvSpPr>
        <p:spPr>
          <a:xfrm>
            <a:off x="2711715" y="1716061"/>
            <a:ext cx="6913349" cy="2600173"/>
          </a:xfrm>
          <a:custGeom>
            <a:avLst/>
            <a:gdLst>
              <a:gd name="connsiteX0" fmla="*/ 0 w 6915150"/>
              <a:gd name="connsiteY0" fmla="*/ 2600850 h 2600850"/>
              <a:gd name="connsiteX1" fmla="*/ 292894 w 6915150"/>
              <a:gd name="connsiteY1" fmla="*/ 2500837 h 2600850"/>
              <a:gd name="connsiteX2" fmla="*/ 521494 w 6915150"/>
              <a:gd name="connsiteY2" fmla="*/ 2400825 h 2600850"/>
              <a:gd name="connsiteX3" fmla="*/ 814388 w 6915150"/>
              <a:gd name="connsiteY3" fmla="*/ 2222231 h 2600850"/>
              <a:gd name="connsiteX4" fmla="*/ 1135856 w 6915150"/>
              <a:gd name="connsiteY4" fmla="*/ 1922194 h 2600850"/>
              <a:gd name="connsiteX5" fmla="*/ 1557338 w 6915150"/>
              <a:gd name="connsiteY5" fmla="*/ 1522144 h 2600850"/>
              <a:gd name="connsiteX6" fmla="*/ 1928813 w 6915150"/>
              <a:gd name="connsiteY6" fmla="*/ 1222106 h 2600850"/>
              <a:gd name="connsiteX7" fmla="*/ 2264569 w 6915150"/>
              <a:gd name="connsiteY7" fmla="*/ 936356 h 2600850"/>
              <a:gd name="connsiteX8" fmla="*/ 2721769 w 6915150"/>
              <a:gd name="connsiteY8" fmla="*/ 643462 h 2600850"/>
              <a:gd name="connsiteX9" fmla="*/ 3078956 w 6915150"/>
              <a:gd name="connsiteY9" fmla="*/ 386287 h 2600850"/>
              <a:gd name="connsiteX10" fmla="*/ 3486150 w 6915150"/>
              <a:gd name="connsiteY10" fmla="*/ 164831 h 2600850"/>
              <a:gd name="connsiteX11" fmla="*/ 3964781 w 6915150"/>
              <a:gd name="connsiteY11" fmla="*/ 43387 h 2600850"/>
              <a:gd name="connsiteX12" fmla="*/ 4414838 w 6915150"/>
              <a:gd name="connsiteY12" fmla="*/ 525 h 2600850"/>
              <a:gd name="connsiteX13" fmla="*/ 4793456 w 6915150"/>
              <a:gd name="connsiteY13" fmla="*/ 21956 h 2600850"/>
              <a:gd name="connsiteX14" fmla="*/ 5222081 w 6915150"/>
              <a:gd name="connsiteY14" fmla="*/ 57675 h 2600850"/>
              <a:gd name="connsiteX15" fmla="*/ 5564981 w 6915150"/>
              <a:gd name="connsiteY15" fmla="*/ 100537 h 2600850"/>
              <a:gd name="connsiteX16" fmla="*/ 6157913 w 6915150"/>
              <a:gd name="connsiteY16" fmla="*/ 207694 h 2600850"/>
              <a:gd name="connsiteX17" fmla="*/ 6465094 w 6915150"/>
              <a:gd name="connsiteY17" fmla="*/ 279131 h 2600850"/>
              <a:gd name="connsiteX18" fmla="*/ 6729413 w 6915150"/>
              <a:gd name="connsiteY18" fmla="*/ 343425 h 2600850"/>
              <a:gd name="connsiteX19" fmla="*/ 6915150 w 6915150"/>
              <a:gd name="connsiteY19" fmla="*/ 393431 h 2600850"/>
              <a:gd name="connsiteX20" fmla="*/ 6915150 w 6915150"/>
              <a:gd name="connsiteY20" fmla="*/ 393431 h 26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15150" h="2600850">
                <a:moveTo>
                  <a:pt x="0" y="2600850"/>
                </a:moveTo>
                <a:cubicBezTo>
                  <a:pt x="102989" y="2567512"/>
                  <a:pt x="205979" y="2534174"/>
                  <a:pt x="292894" y="2500837"/>
                </a:cubicBezTo>
                <a:cubicBezTo>
                  <a:pt x="379809" y="2467500"/>
                  <a:pt x="434578" y="2447259"/>
                  <a:pt x="521494" y="2400825"/>
                </a:cubicBezTo>
                <a:cubicBezTo>
                  <a:pt x="608410" y="2354391"/>
                  <a:pt x="711994" y="2302003"/>
                  <a:pt x="814388" y="2222231"/>
                </a:cubicBezTo>
                <a:cubicBezTo>
                  <a:pt x="916782" y="2142459"/>
                  <a:pt x="1135856" y="1922194"/>
                  <a:pt x="1135856" y="1922194"/>
                </a:cubicBezTo>
                <a:cubicBezTo>
                  <a:pt x="1259681" y="1805513"/>
                  <a:pt x="1425179" y="1638825"/>
                  <a:pt x="1557338" y="1522144"/>
                </a:cubicBezTo>
                <a:cubicBezTo>
                  <a:pt x="1689497" y="1405463"/>
                  <a:pt x="1810941" y="1319737"/>
                  <a:pt x="1928813" y="1222106"/>
                </a:cubicBezTo>
                <a:cubicBezTo>
                  <a:pt x="2046685" y="1124475"/>
                  <a:pt x="2132410" y="1032797"/>
                  <a:pt x="2264569" y="936356"/>
                </a:cubicBezTo>
                <a:cubicBezTo>
                  <a:pt x="2396728" y="839915"/>
                  <a:pt x="2586038" y="735140"/>
                  <a:pt x="2721769" y="643462"/>
                </a:cubicBezTo>
                <a:cubicBezTo>
                  <a:pt x="2857500" y="551784"/>
                  <a:pt x="2951559" y="466059"/>
                  <a:pt x="3078956" y="386287"/>
                </a:cubicBezTo>
                <a:cubicBezTo>
                  <a:pt x="3206353" y="306515"/>
                  <a:pt x="3338513" y="221981"/>
                  <a:pt x="3486150" y="164831"/>
                </a:cubicBezTo>
                <a:cubicBezTo>
                  <a:pt x="3633787" y="107681"/>
                  <a:pt x="3810000" y="70771"/>
                  <a:pt x="3964781" y="43387"/>
                </a:cubicBezTo>
                <a:cubicBezTo>
                  <a:pt x="4119562" y="16003"/>
                  <a:pt x="4276726" y="4097"/>
                  <a:pt x="4414838" y="525"/>
                </a:cubicBezTo>
                <a:cubicBezTo>
                  <a:pt x="4552950" y="-3047"/>
                  <a:pt x="4658916" y="12431"/>
                  <a:pt x="4793456" y="21956"/>
                </a:cubicBezTo>
                <a:cubicBezTo>
                  <a:pt x="4927996" y="31481"/>
                  <a:pt x="5093494" y="44578"/>
                  <a:pt x="5222081" y="57675"/>
                </a:cubicBezTo>
                <a:cubicBezTo>
                  <a:pt x="5350669" y="70772"/>
                  <a:pt x="5409009" y="75534"/>
                  <a:pt x="5564981" y="100537"/>
                </a:cubicBezTo>
                <a:cubicBezTo>
                  <a:pt x="5720953" y="125540"/>
                  <a:pt x="6007894" y="177928"/>
                  <a:pt x="6157913" y="207694"/>
                </a:cubicBezTo>
                <a:cubicBezTo>
                  <a:pt x="6307932" y="237460"/>
                  <a:pt x="6465094" y="279131"/>
                  <a:pt x="6465094" y="279131"/>
                </a:cubicBezTo>
                <a:lnTo>
                  <a:pt x="6729413" y="343425"/>
                </a:lnTo>
                <a:cubicBezTo>
                  <a:pt x="6804422" y="362475"/>
                  <a:pt x="6915150" y="393431"/>
                  <a:pt x="6915150" y="393431"/>
                </a:cubicBezTo>
                <a:lnTo>
                  <a:pt x="6915150" y="393431"/>
                </a:lnTo>
              </a:path>
            </a:pathLst>
          </a:custGeom>
          <a:noFill/>
          <a:ln w="38100">
            <a:solidFill>
              <a:srgbClr val="7030A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FA3A94D-2878-C4ED-8B33-3898E2690A90}"/>
              </a:ext>
            </a:extLst>
          </p:cNvPr>
          <p:cNvSpPr txBox="1"/>
          <p:nvPr/>
        </p:nvSpPr>
        <p:spPr>
          <a:xfrm>
            <a:off x="3763057" y="2387244"/>
            <a:ext cx="1005312" cy="369236"/>
          </a:xfrm>
          <a:prstGeom prst="rect">
            <a:avLst/>
          </a:prstGeom>
          <a:noFill/>
        </p:spPr>
        <p:txBody>
          <a:bodyPr wrap="square" rtlCol="0">
            <a:spAutoFit/>
          </a:bodyPr>
          <a:lstStyle/>
          <a:p>
            <a:pPr algn="ctr"/>
            <a:r>
              <a:rPr lang="en-US" sz="900" b="1" dirty="0">
                <a:solidFill>
                  <a:srgbClr val="385723"/>
                </a:solidFill>
              </a:rPr>
              <a:t>Little or No</a:t>
            </a:r>
          </a:p>
          <a:p>
            <a:pPr algn="ctr"/>
            <a:r>
              <a:rPr lang="en-US" sz="900" b="1" dirty="0">
                <a:solidFill>
                  <a:srgbClr val="385723"/>
                </a:solidFill>
              </a:rPr>
              <a:t>Oversight</a:t>
            </a:r>
          </a:p>
        </p:txBody>
      </p:sp>
      <p:sp>
        <p:nvSpPr>
          <p:cNvPr id="15" name="TextBox 14">
            <a:extLst>
              <a:ext uri="{FF2B5EF4-FFF2-40B4-BE49-F238E27FC236}">
                <a16:creationId xmlns:a16="http://schemas.microsoft.com/office/drawing/2014/main" id="{1AACE249-2321-DEC0-F18E-29A8244D7D81}"/>
              </a:ext>
            </a:extLst>
          </p:cNvPr>
          <p:cNvSpPr txBox="1"/>
          <p:nvPr/>
        </p:nvSpPr>
        <p:spPr>
          <a:xfrm>
            <a:off x="5830616" y="3303868"/>
            <a:ext cx="1005312" cy="369236"/>
          </a:xfrm>
          <a:prstGeom prst="rect">
            <a:avLst/>
          </a:prstGeom>
          <a:noFill/>
        </p:spPr>
        <p:txBody>
          <a:bodyPr wrap="square" rtlCol="0">
            <a:spAutoFit/>
          </a:bodyPr>
          <a:lstStyle/>
          <a:p>
            <a:pPr algn="ctr"/>
            <a:r>
              <a:rPr lang="en-US" sz="900" b="1" dirty="0">
                <a:solidFill>
                  <a:srgbClr val="385723"/>
                </a:solidFill>
              </a:rPr>
              <a:t>Annual</a:t>
            </a:r>
          </a:p>
          <a:p>
            <a:pPr algn="ctr"/>
            <a:r>
              <a:rPr lang="en-US" sz="900" b="1" dirty="0">
                <a:solidFill>
                  <a:srgbClr val="385723"/>
                </a:solidFill>
              </a:rPr>
              <a:t>Reviews</a:t>
            </a:r>
          </a:p>
        </p:txBody>
      </p:sp>
      <p:sp>
        <p:nvSpPr>
          <p:cNvPr id="16" name="TextBox 15">
            <a:extLst>
              <a:ext uri="{FF2B5EF4-FFF2-40B4-BE49-F238E27FC236}">
                <a16:creationId xmlns:a16="http://schemas.microsoft.com/office/drawing/2014/main" id="{C5DDC570-D1D2-B938-5BC7-A4406B0E7D30}"/>
              </a:ext>
            </a:extLst>
          </p:cNvPr>
          <p:cNvSpPr txBox="1"/>
          <p:nvPr/>
        </p:nvSpPr>
        <p:spPr>
          <a:xfrm>
            <a:off x="7156351" y="3786333"/>
            <a:ext cx="1268686" cy="369236"/>
          </a:xfrm>
          <a:prstGeom prst="rect">
            <a:avLst/>
          </a:prstGeom>
          <a:noFill/>
        </p:spPr>
        <p:txBody>
          <a:bodyPr wrap="square" rtlCol="0">
            <a:spAutoFit/>
          </a:bodyPr>
          <a:lstStyle/>
          <a:p>
            <a:pPr algn="ctr"/>
            <a:r>
              <a:rPr lang="en-US" sz="900" b="1" dirty="0">
                <a:solidFill>
                  <a:srgbClr val="385723"/>
                </a:solidFill>
              </a:rPr>
              <a:t>Monthly / Quarterly</a:t>
            </a:r>
          </a:p>
          <a:p>
            <a:pPr algn="ctr"/>
            <a:r>
              <a:rPr lang="en-US" sz="900" b="1" dirty="0">
                <a:solidFill>
                  <a:srgbClr val="385723"/>
                </a:solidFill>
              </a:rPr>
              <a:t>Reviews</a:t>
            </a:r>
          </a:p>
        </p:txBody>
      </p:sp>
      <p:sp>
        <p:nvSpPr>
          <p:cNvPr id="17" name="TextBox 16">
            <a:extLst>
              <a:ext uri="{FF2B5EF4-FFF2-40B4-BE49-F238E27FC236}">
                <a16:creationId xmlns:a16="http://schemas.microsoft.com/office/drawing/2014/main" id="{BDD3CFBF-10F4-B270-E492-55F1640FD840}"/>
              </a:ext>
            </a:extLst>
          </p:cNvPr>
          <p:cNvSpPr txBox="1"/>
          <p:nvPr/>
        </p:nvSpPr>
        <p:spPr>
          <a:xfrm>
            <a:off x="8754256" y="3906387"/>
            <a:ext cx="1200027" cy="507699"/>
          </a:xfrm>
          <a:prstGeom prst="rect">
            <a:avLst/>
          </a:prstGeom>
          <a:noFill/>
        </p:spPr>
        <p:txBody>
          <a:bodyPr wrap="square" rtlCol="0">
            <a:spAutoFit/>
          </a:bodyPr>
          <a:lstStyle/>
          <a:p>
            <a:pPr algn="ctr"/>
            <a:r>
              <a:rPr lang="en-US" sz="900" b="1" dirty="0">
                <a:solidFill>
                  <a:srgbClr val="385723"/>
                </a:solidFill>
              </a:rPr>
              <a:t>Near Real-time</a:t>
            </a:r>
          </a:p>
          <a:p>
            <a:pPr algn="ctr"/>
            <a:r>
              <a:rPr lang="en-US" sz="900" b="1" dirty="0">
                <a:solidFill>
                  <a:srgbClr val="385723"/>
                </a:solidFill>
              </a:rPr>
              <a:t>Reviews</a:t>
            </a:r>
          </a:p>
          <a:p>
            <a:pPr algn="ctr"/>
            <a:r>
              <a:rPr lang="en-US" sz="900" b="1" dirty="0">
                <a:solidFill>
                  <a:srgbClr val="385723"/>
                </a:solidFill>
              </a:rPr>
              <a:t>(AI/ML-driven)</a:t>
            </a:r>
          </a:p>
        </p:txBody>
      </p:sp>
      <p:sp>
        <p:nvSpPr>
          <p:cNvPr id="19" name="TextBox 18">
            <a:extLst>
              <a:ext uri="{FF2B5EF4-FFF2-40B4-BE49-F238E27FC236}">
                <a16:creationId xmlns:a16="http://schemas.microsoft.com/office/drawing/2014/main" id="{E4D79DF2-9961-54B1-96E0-A262F90BCE5A}"/>
              </a:ext>
            </a:extLst>
          </p:cNvPr>
          <p:cNvSpPr txBox="1"/>
          <p:nvPr/>
        </p:nvSpPr>
        <p:spPr>
          <a:xfrm>
            <a:off x="6617984" y="1323654"/>
            <a:ext cx="1065916" cy="369236"/>
          </a:xfrm>
          <a:prstGeom prst="rect">
            <a:avLst/>
          </a:prstGeom>
          <a:noFill/>
        </p:spPr>
        <p:txBody>
          <a:bodyPr wrap="square" rtlCol="0">
            <a:spAutoFit/>
          </a:bodyPr>
          <a:lstStyle/>
          <a:p>
            <a:pPr algn="ctr"/>
            <a:r>
              <a:rPr lang="en-US" sz="900" b="1" dirty="0">
                <a:solidFill>
                  <a:srgbClr val="7030A0"/>
                </a:solidFill>
              </a:rPr>
              <a:t>Optimal</a:t>
            </a:r>
          </a:p>
          <a:p>
            <a:pPr algn="ctr"/>
            <a:r>
              <a:rPr lang="en-US" sz="900" b="1" dirty="0">
                <a:solidFill>
                  <a:srgbClr val="7030A0"/>
                </a:solidFill>
              </a:rPr>
              <a:t>Perceived Value</a:t>
            </a:r>
          </a:p>
        </p:txBody>
      </p:sp>
      <p:sp>
        <p:nvSpPr>
          <p:cNvPr id="20" name="TextBox 19">
            <a:extLst>
              <a:ext uri="{FF2B5EF4-FFF2-40B4-BE49-F238E27FC236}">
                <a16:creationId xmlns:a16="http://schemas.microsoft.com/office/drawing/2014/main" id="{9E1E70B5-A17E-4179-1B9A-20FFB82ED96C}"/>
              </a:ext>
            </a:extLst>
          </p:cNvPr>
          <p:cNvSpPr txBox="1"/>
          <p:nvPr/>
        </p:nvSpPr>
        <p:spPr>
          <a:xfrm>
            <a:off x="8619751" y="2068684"/>
            <a:ext cx="1066973" cy="369236"/>
          </a:xfrm>
          <a:prstGeom prst="rect">
            <a:avLst/>
          </a:prstGeom>
          <a:noFill/>
        </p:spPr>
        <p:txBody>
          <a:bodyPr wrap="square" rtlCol="0">
            <a:spAutoFit/>
          </a:bodyPr>
          <a:lstStyle/>
          <a:p>
            <a:pPr algn="ctr"/>
            <a:r>
              <a:rPr lang="en-US" sz="900" b="1" dirty="0">
                <a:solidFill>
                  <a:srgbClr val="7030A0"/>
                </a:solidFill>
              </a:rPr>
              <a:t>Diminishing</a:t>
            </a:r>
          </a:p>
          <a:p>
            <a:pPr algn="ctr"/>
            <a:r>
              <a:rPr lang="en-US" sz="900" b="1" dirty="0">
                <a:solidFill>
                  <a:srgbClr val="7030A0"/>
                </a:solidFill>
              </a:rPr>
              <a:t>Perceived Value</a:t>
            </a:r>
          </a:p>
        </p:txBody>
      </p:sp>
      <p:sp>
        <p:nvSpPr>
          <p:cNvPr id="21" name="TextBox 20">
            <a:extLst>
              <a:ext uri="{FF2B5EF4-FFF2-40B4-BE49-F238E27FC236}">
                <a16:creationId xmlns:a16="http://schemas.microsoft.com/office/drawing/2014/main" id="{60FA0C16-CE01-CBB3-010A-63FEB912BA03}"/>
              </a:ext>
            </a:extLst>
          </p:cNvPr>
          <p:cNvSpPr txBox="1"/>
          <p:nvPr/>
        </p:nvSpPr>
        <p:spPr>
          <a:xfrm>
            <a:off x="455618" y="5416419"/>
            <a:ext cx="1193585" cy="230772"/>
          </a:xfrm>
          <a:prstGeom prst="rect">
            <a:avLst/>
          </a:prstGeom>
          <a:noFill/>
        </p:spPr>
        <p:txBody>
          <a:bodyPr wrap="square" rtlCol="0">
            <a:spAutoFit/>
          </a:bodyPr>
          <a:lstStyle/>
          <a:p>
            <a:r>
              <a:rPr lang="en-US" sz="900" b="1" dirty="0">
                <a:solidFill>
                  <a:srgbClr val="7030A0"/>
                </a:solidFill>
              </a:rPr>
              <a:t>Stakeholder Value</a:t>
            </a:r>
          </a:p>
        </p:txBody>
      </p:sp>
      <p:sp>
        <p:nvSpPr>
          <p:cNvPr id="3" name="TextBox 2">
            <a:extLst>
              <a:ext uri="{FF2B5EF4-FFF2-40B4-BE49-F238E27FC236}">
                <a16:creationId xmlns:a16="http://schemas.microsoft.com/office/drawing/2014/main" id="{A3FE97AC-FE5B-93BC-A9EC-A537BA34E933}"/>
              </a:ext>
            </a:extLst>
          </p:cNvPr>
          <p:cNvSpPr txBox="1"/>
          <p:nvPr/>
        </p:nvSpPr>
        <p:spPr>
          <a:xfrm>
            <a:off x="455619" y="5185647"/>
            <a:ext cx="1479766" cy="230772"/>
          </a:xfrm>
          <a:prstGeom prst="rect">
            <a:avLst/>
          </a:prstGeom>
          <a:noFill/>
        </p:spPr>
        <p:txBody>
          <a:bodyPr wrap="square" rtlCol="0">
            <a:spAutoFit/>
          </a:bodyPr>
          <a:lstStyle/>
          <a:p>
            <a:r>
              <a:rPr lang="en-US" sz="900" b="1" dirty="0">
                <a:solidFill>
                  <a:schemeClr val="tx1"/>
                </a:solidFill>
              </a:rPr>
              <a:t>Cost and Complexity</a:t>
            </a:r>
          </a:p>
        </p:txBody>
      </p:sp>
    </p:spTree>
    <p:extLst>
      <p:ext uri="{BB962C8B-B14F-4D97-AF65-F5344CB8AC3E}">
        <p14:creationId xmlns:p14="http://schemas.microsoft.com/office/powerpoint/2010/main" val="1002205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Not Enough vs. Too Much</a:t>
            </a:r>
            <a:r>
              <a:rPr lang="en-US" baseline="30000" dirty="0">
                <a:solidFill>
                  <a:srgbClr val="0070C0"/>
                </a:solidFill>
              </a:rPr>
              <a:t> *</a:t>
            </a:r>
            <a:endParaRPr dirty="0"/>
          </a:p>
        </p:txBody>
      </p:sp>
      <p:sp>
        <p:nvSpPr>
          <p:cNvPr id="2" name="TextBox 1">
            <a:extLst>
              <a:ext uri="{FF2B5EF4-FFF2-40B4-BE49-F238E27FC236}">
                <a16:creationId xmlns:a16="http://schemas.microsoft.com/office/drawing/2014/main" id="{4C0AFCE1-4666-2F3D-80DB-0170AB3DE635}"/>
              </a:ext>
            </a:extLst>
          </p:cNvPr>
          <p:cNvSpPr txBox="1"/>
          <p:nvPr/>
        </p:nvSpPr>
        <p:spPr>
          <a:xfrm>
            <a:off x="2496028" y="6386988"/>
            <a:ext cx="6093672" cy="261610"/>
          </a:xfrm>
          <a:prstGeom prst="rect">
            <a:avLst/>
          </a:prstGeom>
          <a:noFill/>
        </p:spPr>
        <p:txBody>
          <a:bodyPr wrap="square">
            <a:spAutoFit/>
          </a:bodyPr>
          <a:lstStyle/>
          <a:p>
            <a:r>
              <a:rPr lang="en-US" sz="1100" b="1" dirty="0">
                <a:solidFill>
                  <a:srgbClr val="0070C0"/>
                </a:solidFill>
              </a:rPr>
              <a:t>* CMM level and CMM Sweet Spot images </a:t>
            </a:r>
            <a:r>
              <a:rPr lang="en-US" sz="1100" dirty="0">
                <a:solidFill>
                  <a:srgbClr val="0070C0"/>
                </a:solidFill>
              </a:rPr>
              <a:t>(link in references) </a:t>
            </a:r>
          </a:p>
        </p:txBody>
      </p:sp>
      <p:sp>
        <p:nvSpPr>
          <p:cNvPr id="5" name="Freeform 4">
            <a:extLst>
              <a:ext uri="{FF2B5EF4-FFF2-40B4-BE49-F238E27FC236}">
                <a16:creationId xmlns:a16="http://schemas.microsoft.com/office/drawing/2014/main" id="{3384B0E3-ABB6-23BB-5A77-73A4745F43CD}"/>
              </a:ext>
            </a:extLst>
          </p:cNvPr>
          <p:cNvSpPr/>
          <p:nvPr/>
        </p:nvSpPr>
        <p:spPr>
          <a:xfrm>
            <a:off x="2661722" y="2530761"/>
            <a:ext cx="6963342" cy="2278264"/>
          </a:xfrm>
          <a:custGeom>
            <a:avLst/>
            <a:gdLst>
              <a:gd name="connsiteX0" fmla="*/ 0 w 6965156"/>
              <a:gd name="connsiteY0" fmla="*/ 0 h 2278857"/>
              <a:gd name="connsiteX1" fmla="*/ 307181 w 6965156"/>
              <a:gd name="connsiteY1" fmla="*/ 42863 h 2278857"/>
              <a:gd name="connsiteX2" fmla="*/ 635794 w 6965156"/>
              <a:gd name="connsiteY2" fmla="*/ 114300 h 2278857"/>
              <a:gd name="connsiteX3" fmla="*/ 1185862 w 6965156"/>
              <a:gd name="connsiteY3" fmla="*/ 235744 h 2278857"/>
              <a:gd name="connsiteX4" fmla="*/ 1714500 w 6965156"/>
              <a:gd name="connsiteY4" fmla="*/ 350044 h 2278857"/>
              <a:gd name="connsiteX5" fmla="*/ 2178844 w 6965156"/>
              <a:gd name="connsiteY5" fmla="*/ 521494 h 2278857"/>
              <a:gd name="connsiteX6" fmla="*/ 2536031 w 6965156"/>
              <a:gd name="connsiteY6" fmla="*/ 685800 h 2278857"/>
              <a:gd name="connsiteX7" fmla="*/ 2936081 w 6965156"/>
              <a:gd name="connsiteY7" fmla="*/ 864394 h 2278857"/>
              <a:gd name="connsiteX8" fmla="*/ 3200400 w 6965156"/>
              <a:gd name="connsiteY8" fmla="*/ 1028700 h 2278857"/>
              <a:gd name="connsiteX9" fmla="*/ 3671887 w 6965156"/>
              <a:gd name="connsiteY9" fmla="*/ 1307307 h 2278857"/>
              <a:gd name="connsiteX10" fmla="*/ 4029075 w 6965156"/>
              <a:gd name="connsiteY10" fmla="*/ 1485900 h 2278857"/>
              <a:gd name="connsiteX11" fmla="*/ 4407694 w 6965156"/>
              <a:gd name="connsiteY11" fmla="*/ 1600200 h 2278857"/>
              <a:gd name="connsiteX12" fmla="*/ 5064919 w 6965156"/>
              <a:gd name="connsiteY12" fmla="*/ 1671638 h 2278857"/>
              <a:gd name="connsiteX13" fmla="*/ 5564981 w 6965156"/>
              <a:gd name="connsiteY13" fmla="*/ 1721644 h 2278857"/>
              <a:gd name="connsiteX14" fmla="*/ 5915025 w 6965156"/>
              <a:gd name="connsiteY14" fmla="*/ 1757363 h 2278857"/>
              <a:gd name="connsiteX15" fmla="*/ 6157912 w 6965156"/>
              <a:gd name="connsiteY15" fmla="*/ 1807369 h 2278857"/>
              <a:gd name="connsiteX16" fmla="*/ 6372225 w 6965156"/>
              <a:gd name="connsiteY16" fmla="*/ 1878807 h 2278857"/>
              <a:gd name="connsiteX17" fmla="*/ 6622256 w 6965156"/>
              <a:gd name="connsiteY17" fmla="*/ 2007394 h 2278857"/>
              <a:gd name="connsiteX18" fmla="*/ 6793706 w 6965156"/>
              <a:gd name="connsiteY18" fmla="*/ 2135982 h 2278857"/>
              <a:gd name="connsiteX19" fmla="*/ 6965156 w 6965156"/>
              <a:gd name="connsiteY19" fmla="*/ 2278857 h 227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5156" h="2278857">
                <a:moveTo>
                  <a:pt x="0" y="0"/>
                </a:moveTo>
                <a:cubicBezTo>
                  <a:pt x="100607" y="11906"/>
                  <a:pt x="201215" y="23813"/>
                  <a:pt x="307181" y="42863"/>
                </a:cubicBezTo>
                <a:cubicBezTo>
                  <a:pt x="413147" y="61913"/>
                  <a:pt x="635794" y="114300"/>
                  <a:pt x="635794" y="114300"/>
                </a:cubicBezTo>
                <a:lnTo>
                  <a:pt x="1185862" y="235744"/>
                </a:lnTo>
                <a:cubicBezTo>
                  <a:pt x="1365646" y="275035"/>
                  <a:pt x="1549003" y="302419"/>
                  <a:pt x="1714500" y="350044"/>
                </a:cubicBezTo>
                <a:cubicBezTo>
                  <a:pt x="1879997" y="397669"/>
                  <a:pt x="2041922" y="465535"/>
                  <a:pt x="2178844" y="521494"/>
                </a:cubicBezTo>
                <a:cubicBezTo>
                  <a:pt x="2315766" y="577453"/>
                  <a:pt x="2536031" y="685800"/>
                  <a:pt x="2536031" y="685800"/>
                </a:cubicBezTo>
                <a:cubicBezTo>
                  <a:pt x="2662237" y="742950"/>
                  <a:pt x="2825353" y="807244"/>
                  <a:pt x="2936081" y="864394"/>
                </a:cubicBezTo>
                <a:cubicBezTo>
                  <a:pt x="3046809" y="921544"/>
                  <a:pt x="3077766" y="954881"/>
                  <a:pt x="3200400" y="1028700"/>
                </a:cubicBezTo>
                <a:cubicBezTo>
                  <a:pt x="3323034" y="1102519"/>
                  <a:pt x="3533774" y="1231107"/>
                  <a:pt x="3671887" y="1307307"/>
                </a:cubicBezTo>
                <a:cubicBezTo>
                  <a:pt x="3810000" y="1383507"/>
                  <a:pt x="3906441" y="1437085"/>
                  <a:pt x="4029075" y="1485900"/>
                </a:cubicBezTo>
                <a:cubicBezTo>
                  <a:pt x="4151710" y="1534716"/>
                  <a:pt x="4235053" y="1569244"/>
                  <a:pt x="4407694" y="1600200"/>
                </a:cubicBezTo>
                <a:cubicBezTo>
                  <a:pt x="4580335" y="1631156"/>
                  <a:pt x="5064919" y="1671638"/>
                  <a:pt x="5064919" y="1671638"/>
                </a:cubicBezTo>
                <a:lnTo>
                  <a:pt x="5564981" y="1721644"/>
                </a:lnTo>
                <a:cubicBezTo>
                  <a:pt x="5706665" y="1735931"/>
                  <a:pt x="5816203" y="1743076"/>
                  <a:pt x="5915025" y="1757363"/>
                </a:cubicBezTo>
                <a:cubicBezTo>
                  <a:pt x="6013847" y="1771650"/>
                  <a:pt x="6081712" y="1787128"/>
                  <a:pt x="6157912" y="1807369"/>
                </a:cubicBezTo>
                <a:cubicBezTo>
                  <a:pt x="6234112" y="1827610"/>
                  <a:pt x="6294834" y="1845470"/>
                  <a:pt x="6372225" y="1878807"/>
                </a:cubicBezTo>
                <a:cubicBezTo>
                  <a:pt x="6449616" y="1912144"/>
                  <a:pt x="6552009" y="1964532"/>
                  <a:pt x="6622256" y="2007394"/>
                </a:cubicBezTo>
                <a:cubicBezTo>
                  <a:pt x="6692503" y="2050257"/>
                  <a:pt x="6736556" y="2090738"/>
                  <a:pt x="6793706" y="2135982"/>
                </a:cubicBezTo>
                <a:cubicBezTo>
                  <a:pt x="6850856" y="2181226"/>
                  <a:pt x="6931819" y="2246710"/>
                  <a:pt x="6965156" y="2278857"/>
                </a:cubicBezTo>
              </a:path>
            </a:pathLst>
          </a:custGeom>
          <a:noFill/>
          <a:ln w="38100">
            <a:solidFill>
              <a:srgbClr val="385723"/>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4F270C52-7973-280A-7C25-E8A7BDE0490E}"/>
              </a:ext>
            </a:extLst>
          </p:cNvPr>
          <p:cNvSpPr/>
          <p:nvPr/>
        </p:nvSpPr>
        <p:spPr>
          <a:xfrm>
            <a:off x="2725999" y="1338065"/>
            <a:ext cx="6884782" cy="2358198"/>
          </a:xfrm>
          <a:custGeom>
            <a:avLst/>
            <a:gdLst>
              <a:gd name="connsiteX0" fmla="*/ 0 w 6886575"/>
              <a:gd name="connsiteY0" fmla="*/ 0 h 2358812"/>
              <a:gd name="connsiteX1" fmla="*/ 321468 w 6886575"/>
              <a:gd name="connsiteY1" fmla="*/ 28575 h 2358812"/>
              <a:gd name="connsiteX2" fmla="*/ 735806 w 6886575"/>
              <a:gd name="connsiteY2" fmla="*/ 107156 h 2358812"/>
              <a:gd name="connsiteX3" fmla="*/ 1171575 w 6886575"/>
              <a:gd name="connsiteY3" fmla="*/ 214313 h 2358812"/>
              <a:gd name="connsiteX4" fmla="*/ 1550193 w 6886575"/>
              <a:gd name="connsiteY4" fmla="*/ 321469 h 2358812"/>
              <a:gd name="connsiteX5" fmla="*/ 1978818 w 6886575"/>
              <a:gd name="connsiteY5" fmla="*/ 500063 h 2358812"/>
              <a:gd name="connsiteX6" fmla="*/ 2521743 w 6886575"/>
              <a:gd name="connsiteY6" fmla="*/ 742950 h 2358812"/>
              <a:gd name="connsiteX7" fmla="*/ 3021806 w 6886575"/>
              <a:gd name="connsiteY7" fmla="*/ 992981 h 2358812"/>
              <a:gd name="connsiteX8" fmla="*/ 3378993 w 6886575"/>
              <a:gd name="connsiteY8" fmla="*/ 1250156 h 2358812"/>
              <a:gd name="connsiteX9" fmla="*/ 3843337 w 6886575"/>
              <a:gd name="connsiteY9" fmla="*/ 1564481 h 2358812"/>
              <a:gd name="connsiteX10" fmla="*/ 4257675 w 6886575"/>
              <a:gd name="connsiteY10" fmla="*/ 1807369 h 2358812"/>
              <a:gd name="connsiteX11" fmla="*/ 4500562 w 6886575"/>
              <a:gd name="connsiteY11" fmla="*/ 1914525 h 2358812"/>
              <a:gd name="connsiteX12" fmla="*/ 4943475 w 6886575"/>
              <a:gd name="connsiteY12" fmla="*/ 2078831 h 2358812"/>
              <a:gd name="connsiteX13" fmla="*/ 5343525 w 6886575"/>
              <a:gd name="connsiteY13" fmla="*/ 2178844 h 2358812"/>
              <a:gd name="connsiteX14" fmla="*/ 5772150 w 6886575"/>
              <a:gd name="connsiteY14" fmla="*/ 2271713 h 2358812"/>
              <a:gd name="connsiteX15" fmla="*/ 6186487 w 6886575"/>
              <a:gd name="connsiteY15" fmla="*/ 2314575 h 2358812"/>
              <a:gd name="connsiteX16" fmla="*/ 6486525 w 6886575"/>
              <a:gd name="connsiteY16" fmla="*/ 2343150 h 2358812"/>
              <a:gd name="connsiteX17" fmla="*/ 6743700 w 6886575"/>
              <a:gd name="connsiteY17" fmla="*/ 2357438 h 2358812"/>
              <a:gd name="connsiteX18" fmla="*/ 6886575 w 6886575"/>
              <a:gd name="connsiteY18" fmla="*/ 2357438 h 23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86575" h="2358812">
                <a:moveTo>
                  <a:pt x="0" y="0"/>
                </a:moveTo>
                <a:cubicBezTo>
                  <a:pt x="99417" y="5358"/>
                  <a:pt x="198834" y="10716"/>
                  <a:pt x="321468" y="28575"/>
                </a:cubicBezTo>
                <a:cubicBezTo>
                  <a:pt x="444102" y="46434"/>
                  <a:pt x="594121" y="76200"/>
                  <a:pt x="735806" y="107156"/>
                </a:cubicBezTo>
                <a:cubicBezTo>
                  <a:pt x="877491" y="138112"/>
                  <a:pt x="1035844" y="178594"/>
                  <a:pt x="1171575" y="214313"/>
                </a:cubicBezTo>
                <a:cubicBezTo>
                  <a:pt x="1307306" y="250032"/>
                  <a:pt x="1415653" y="273844"/>
                  <a:pt x="1550193" y="321469"/>
                </a:cubicBezTo>
                <a:cubicBezTo>
                  <a:pt x="1684733" y="369094"/>
                  <a:pt x="1816893" y="429816"/>
                  <a:pt x="1978818" y="500063"/>
                </a:cubicBezTo>
                <a:cubicBezTo>
                  <a:pt x="2140743" y="570310"/>
                  <a:pt x="2347912" y="660797"/>
                  <a:pt x="2521743" y="742950"/>
                </a:cubicBezTo>
                <a:cubicBezTo>
                  <a:pt x="2695574" y="825103"/>
                  <a:pt x="2878931" y="908447"/>
                  <a:pt x="3021806" y="992981"/>
                </a:cubicBezTo>
                <a:cubicBezTo>
                  <a:pt x="3164681" y="1077515"/>
                  <a:pt x="3242071" y="1154906"/>
                  <a:pt x="3378993" y="1250156"/>
                </a:cubicBezTo>
                <a:cubicBezTo>
                  <a:pt x="3515915" y="1345406"/>
                  <a:pt x="3696890" y="1471612"/>
                  <a:pt x="3843337" y="1564481"/>
                </a:cubicBezTo>
                <a:cubicBezTo>
                  <a:pt x="3989784" y="1657350"/>
                  <a:pt x="4148138" y="1749028"/>
                  <a:pt x="4257675" y="1807369"/>
                </a:cubicBezTo>
                <a:cubicBezTo>
                  <a:pt x="4367212" y="1865710"/>
                  <a:pt x="4386262" y="1869281"/>
                  <a:pt x="4500562" y="1914525"/>
                </a:cubicBezTo>
                <a:cubicBezTo>
                  <a:pt x="4614862" y="1959769"/>
                  <a:pt x="4802981" y="2034778"/>
                  <a:pt x="4943475" y="2078831"/>
                </a:cubicBezTo>
                <a:cubicBezTo>
                  <a:pt x="5083969" y="2122884"/>
                  <a:pt x="5205413" y="2146697"/>
                  <a:pt x="5343525" y="2178844"/>
                </a:cubicBezTo>
                <a:cubicBezTo>
                  <a:pt x="5481637" y="2210991"/>
                  <a:pt x="5631656" y="2249091"/>
                  <a:pt x="5772150" y="2271713"/>
                </a:cubicBezTo>
                <a:cubicBezTo>
                  <a:pt x="5912644" y="2294335"/>
                  <a:pt x="6186487" y="2314575"/>
                  <a:pt x="6186487" y="2314575"/>
                </a:cubicBezTo>
                <a:lnTo>
                  <a:pt x="6486525" y="2343150"/>
                </a:lnTo>
                <a:cubicBezTo>
                  <a:pt x="6579394" y="2350294"/>
                  <a:pt x="6677025" y="2355057"/>
                  <a:pt x="6743700" y="2357438"/>
                </a:cubicBezTo>
                <a:cubicBezTo>
                  <a:pt x="6810375" y="2359819"/>
                  <a:pt x="6848475" y="2358628"/>
                  <a:pt x="6886575" y="2357438"/>
                </a:cubicBezTo>
              </a:path>
            </a:pathLst>
          </a:custGeom>
          <a:noFill/>
          <a:ln w="381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3E10BF-6C91-E486-7F75-F882502EB662}"/>
              </a:ext>
            </a:extLst>
          </p:cNvPr>
          <p:cNvGrpSpPr/>
          <p:nvPr/>
        </p:nvGrpSpPr>
        <p:grpSpPr>
          <a:xfrm>
            <a:off x="2173156" y="1261537"/>
            <a:ext cx="7873279" cy="4539503"/>
            <a:chOff x="1347251" y="1895127"/>
            <a:chExt cx="7875330" cy="4540685"/>
          </a:xfrm>
        </p:grpSpPr>
        <p:sp>
          <p:nvSpPr>
            <p:cNvPr id="23" name="TextBox 22">
              <a:extLst>
                <a:ext uri="{FF2B5EF4-FFF2-40B4-BE49-F238E27FC236}">
                  <a16:creationId xmlns:a16="http://schemas.microsoft.com/office/drawing/2014/main" id="{C5612E11-2CC2-9E42-C8A6-FA89E1D2BFD2}"/>
                </a:ext>
              </a:extLst>
            </p:cNvPr>
            <p:cNvSpPr txBox="1"/>
            <p:nvPr/>
          </p:nvSpPr>
          <p:spPr>
            <a:xfrm>
              <a:off x="1850231" y="5079205"/>
              <a:ext cx="1004888" cy="553998"/>
            </a:xfrm>
            <a:prstGeom prst="rect">
              <a:avLst/>
            </a:prstGeom>
            <a:solidFill>
              <a:schemeClr val="tx1"/>
            </a:solidFill>
            <a:ln w="12700">
              <a:solidFill>
                <a:schemeClr val="tx1"/>
              </a:solidFill>
            </a:ln>
          </p:spPr>
          <p:txBody>
            <a:bodyPr wrap="square" rtlCol="0">
              <a:spAutoFit/>
            </a:bodyPr>
            <a:lstStyle/>
            <a:p>
              <a:pPr algn="ctr"/>
              <a:r>
                <a:rPr lang="en-US" sz="1000" dirty="0">
                  <a:solidFill>
                    <a:schemeClr val="bg1"/>
                  </a:solidFill>
                </a:rPr>
                <a:t>CMM 0</a:t>
              </a:r>
            </a:p>
            <a:p>
              <a:pPr algn="ctr"/>
              <a:r>
                <a:rPr lang="en-US" sz="1000" dirty="0">
                  <a:solidFill>
                    <a:schemeClr val="bg1"/>
                  </a:solidFill>
                </a:rPr>
                <a:t>Not</a:t>
              </a:r>
            </a:p>
            <a:p>
              <a:pPr algn="ctr"/>
              <a:r>
                <a:rPr lang="en-US" sz="1000" dirty="0">
                  <a:solidFill>
                    <a:schemeClr val="bg1"/>
                  </a:solidFill>
                </a:rPr>
                <a:t>Performed</a:t>
              </a:r>
            </a:p>
          </p:txBody>
        </p:sp>
        <p:sp>
          <p:nvSpPr>
            <p:cNvPr id="24" name="TextBox 23">
              <a:extLst>
                <a:ext uri="{FF2B5EF4-FFF2-40B4-BE49-F238E27FC236}">
                  <a16:creationId xmlns:a16="http://schemas.microsoft.com/office/drawing/2014/main" id="{A6D31739-3E5E-041B-ABF2-42A97B67885A}"/>
                </a:ext>
              </a:extLst>
            </p:cNvPr>
            <p:cNvSpPr txBox="1"/>
            <p:nvPr/>
          </p:nvSpPr>
          <p:spPr>
            <a:xfrm>
              <a:off x="3009900" y="4431505"/>
              <a:ext cx="1004888" cy="553998"/>
            </a:xfrm>
            <a:prstGeom prst="rect">
              <a:avLst/>
            </a:prstGeom>
            <a:solidFill>
              <a:srgbClr val="C00000"/>
            </a:solidFill>
            <a:ln w="12700">
              <a:solidFill>
                <a:schemeClr val="tx1"/>
              </a:solidFill>
            </a:ln>
          </p:spPr>
          <p:txBody>
            <a:bodyPr wrap="square" rtlCol="0">
              <a:spAutoFit/>
            </a:bodyPr>
            <a:lstStyle/>
            <a:p>
              <a:pPr algn="ctr"/>
              <a:r>
                <a:rPr lang="en-US" sz="1000" dirty="0">
                  <a:solidFill>
                    <a:schemeClr val="bg1"/>
                  </a:solidFill>
                </a:rPr>
                <a:t>CMM 1</a:t>
              </a:r>
            </a:p>
            <a:p>
              <a:pPr algn="ctr"/>
              <a:r>
                <a:rPr lang="en-US" sz="1000" dirty="0">
                  <a:solidFill>
                    <a:schemeClr val="bg1"/>
                  </a:solidFill>
                </a:rPr>
                <a:t>Performed</a:t>
              </a:r>
            </a:p>
            <a:p>
              <a:pPr algn="ctr"/>
              <a:r>
                <a:rPr lang="en-US" sz="1000" dirty="0">
                  <a:solidFill>
                    <a:schemeClr val="bg1"/>
                  </a:solidFill>
                </a:rPr>
                <a:t>Informally</a:t>
              </a:r>
            </a:p>
          </p:txBody>
        </p:sp>
        <p:sp>
          <p:nvSpPr>
            <p:cNvPr id="25" name="TextBox 24">
              <a:extLst>
                <a:ext uri="{FF2B5EF4-FFF2-40B4-BE49-F238E27FC236}">
                  <a16:creationId xmlns:a16="http://schemas.microsoft.com/office/drawing/2014/main" id="{A262B5EE-EB36-5A7F-4E8B-7648BEF5002F}"/>
                </a:ext>
              </a:extLst>
            </p:cNvPr>
            <p:cNvSpPr txBox="1"/>
            <p:nvPr/>
          </p:nvSpPr>
          <p:spPr>
            <a:xfrm>
              <a:off x="6546055" y="2546567"/>
              <a:ext cx="1004888" cy="553998"/>
            </a:xfrm>
            <a:prstGeom prst="rect">
              <a:avLst/>
            </a:prstGeom>
            <a:solidFill>
              <a:srgbClr val="548235"/>
            </a:solidFill>
            <a:ln w="12700">
              <a:solidFill>
                <a:schemeClr val="tx1"/>
              </a:solidFill>
            </a:ln>
          </p:spPr>
          <p:txBody>
            <a:bodyPr wrap="square" rtlCol="0" anchor="t">
              <a:spAutoFit/>
            </a:bodyPr>
            <a:lstStyle/>
            <a:p>
              <a:pPr algn="ctr"/>
              <a:r>
                <a:rPr lang="en-US" sz="1000" dirty="0">
                  <a:solidFill>
                    <a:schemeClr val="bg1"/>
                  </a:solidFill>
                </a:rPr>
                <a:t>CMM 4</a:t>
              </a:r>
            </a:p>
            <a:p>
              <a:pPr algn="ctr"/>
              <a:r>
                <a:rPr lang="en-US" sz="1000" dirty="0">
                  <a:solidFill>
                    <a:schemeClr val="bg1"/>
                  </a:solidFill>
                </a:rPr>
                <a:t>Quantitatively</a:t>
              </a:r>
            </a:p>
            <a:p>
              <a:pPr algn="ctr"/>
              <a:r>
                <a:rPr lang="en-US" sz="1000" dirty="0">
                  <a:solidFill>
                    <a:schemeClr val="bg1"/>
                  </a:solidFill>
                </a:rPr>
                <a:t>Controlled</a:t>
              </a:r>
            </a:p>
          </p:txBody>
        </p:sp>
        <p:sp>
          <p:nvSpPr>
            <p:cNvPr id="26" name="TextBox 25">
              <a:extLst>
                <a:ext uri="{FF2B5EF4-FFF2-40B4-BE49-F238E27FC236}">
                  <a16:creationId xmlns:a16="http://schemas.microsoft.com/office/drawing/2014/main" id="{52CA644B-DB4B-BABD-13CD-33A047AA7602}"/>
                </a:ext>
              </a:extLst>
            </p:cNvPr>
            <p:cNvSpPr txBox="1"/>
            <p:nvPr/>
          </p:nvSpPr>
          <p:spPr>
            <a:xfrm>
              <a:off x="7737007" y="1902476"/>
              <a:ext cx="1004888" cy="553998"/>
            </a:xfrm>
            <a:prstGeom prst="rect">
              <a:avLst/>
            </a:prstGeom>
            <a:solidFill>
              <a:srgbClr val="385723"/>
            </a:solidFill>
            <a:ln w="12700">
              <a:solidFill>
                <a:schemeClr val="tx1"/>
              </a:solidFill>
            </a:ln>
          </p:spPr>
          <p:txBody>
            <a:bodyPr wrap="square" rtlCol="0">
              <a:spAutoFit/>
            </a:bodyPr>
            <a:lstStyle/>
            <a:p>
              <a:pPr algn="ctr"/>
              <a:r>
                <a:rPr lang="en-US" sz="1000" dirty="0">
                  <a:solidFill>
                    <a:schemeClr val="bg1"/>
                  </a:solidFill>
                </a:rPr>
                <a:t>CMM 5</a:t>
              </a:r>
            </a:p>
            <a:p>
              <a:pPr algn="ctr"/>
              <a:r>
                <a:rPr lang="en-US" sz="1000" dirty="0">
                  <a:solidFill>
                    <a:schemeClr val="bg1"/>
                  </a:solidFill>
                </a:rPr>
                <a:t>Continuously</a:t>
              </a:r>
            </a:p>
            <a:p>
              <a:pPr algn="ctr"/>
              <a:r>
                <a:rPr lang="en-US" sz="1000" dirty="0">
                  <a:solidFill>
                    <a:schemeClr val="bg1"/>
                  </a:solidFill>
                </a:rPr>
                <a:t>Improving</a:t>
              </a:r>
            </a:p>
          </p:txBody>
        </p:sp>
        <p:sp>
          <p:nvSpPr>
            <p:cNvPr id="27" name="TextBox 26">
              <a:extLst>
                <a:ext uri="{FF2B5EF4-FFF2-40B4-BE49-F238E27FC236}">
                  <a16:creationId xmlns:a16="http://schemas.microsoft.com/office/drawing/2014/main" id="{B33BC0E1-DC57-AE4D-1AB5-90765CAEFF70}"/>
                </a:ext>
              </a:extLst>
            </p:cNvPr>
            <p:cNvSpPr txBox="1"/>
            <p:nvPr/>
          </p:nvSpPr>
          <p:spPr>
            <a:xfrm>
              <a:off x="4181474" y="3809999"/>
              <a:ext cx="1004888" cy="553998"/>
            </a:xfrm>
            <a:prstGeom prst="rect">
              <a:avLst/>
            </a:prstGeom>
            <a:solidFill>
              <a:srgbClr val="FFD966"/>
            </a:solidFill>
            <a:ln w="12700">
              <a:solidFill>
                <a:schemeClr val="tx1"/>
              </a:solidFill>
            </a:ln>
          </p:spPr>
          <p:txBody>
            <a:bodyPr wrap="square" rtlCol="0" anchor="ctr">
              <a:spAutoFit/>
            </a:bodyPr>
            <a:lstStyle/>
            <a:p>
              <a:pPr algn="ctr"/>
              <a:r>
                <a:rPr lang="en-US" sz="1000" dirty="0"/>
                <a:t>CMM 2</a:t>
              </a:r>
            </a:p>
            <a:p>
              <a:pPr algn="ctr"/>
              <a:r>
                <a:rPr lang="en-US" sz="1000" dirty="0"/>
                <a:t>Planned &amp; Tracked</a:t>
              </a:r>
            </a:p>
          </p:txBody>
        </p:sp>
        <p:sp>
          <p:nvSpPr>
            <p:cNvPr id="28" name="TextBox 27">
              <a:extLst>
                <a:ext uri="{FF2B5EF4-FFF2-40B4-BE49-F238E27FC236}">
                  <a16:creationId xmlns:a16="http://schemas.microsoft.com/office/drawing/2014/main" id="{316CBF27-6195-B6CC-4C66-20AEB87F0DC7}"/>
                </a:ext>
              </a:extLst>
            </p:cNvPr>
            <p:cNvSpPr txBox="1"/>
            <p:nvPr/>
          </p:nvSpPr>
          <p:spPr>
            <a:xfrm>
              <a:off x="5326856" y="3152001"/>
              <a:ext cx="1004888" cy="553998"/>
            </a:xfrm>
            <a:prstGeom prst="rect">
              <a:avLst/>
            </a:prstGeom>
            <a:solidFill>
              <a:srgbClr val="A9D18E"/>
            </a:solidFill>
            <a:ln w="12700">
              <a:solidFill>
                <a:schemeClr val="tx1"/>
              </a:solidFill>
            </a:ln>
          </p:spPr>
          <p:txBody>
            <a:bodyPr wrap="square" rtlCol="0">
              <a:spAutoFit/>
            </a:bodyPr>
            <a:lstStyle/>
            <a:p>
              <a:pPr algn="ctr"/>
              <a:r>
                <a:rPr lang="en-US" sz="1000" dirty="0"/>
                <a:t>CMM 3</a:t>
              </a:r>
            </a:p>
            <a:p>
              <a:pPr algn="ctr"/>
              <a:r>
                <a:rPr lang="en-US" sz="1000" dirty="0"/>
                <a:t>Well-Defined</a:t>
              </a:r>
            </a:p>
            <a:p>
              <a:pPr algn="ctr"/>
              <a:endParaRPr lang="en-US" sz="1000" dirty="0">
                <a:solidFill>
                  <a:schemeClr val="bg1"/>
                </a:solidFill>
              </a:endParaRPr>
            </a:p>
          </p:txBody>
        </p:sp>
        <p:cxnSp>
          <p:nvCxnSpPr>
            <p:cNvPr id="29" name="Straight Arrow Connector 28">
              <a:extLst>
                <a:ext uri="{FF2B5EF4-FFF2-40B4-BE49-F238E27FC236}">
                  <a16:creationId xmlns:a16="http://schemas.microsoft.com/office/drawing/2014/main" id="{B6554305-3430-ED2F-9861-47316C328091}"/>
                </a:ext>
              </a:extLst>
            </p:cNvPr>
            <p:cNvCxnSpPr/>
            <p:nvPr/>
          </p:nvCxnSpPr>
          <p:spPr>
            <a:xfrm>
              <a:off x="1735931" y="5773522"/>
              <a:ext cx="7486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F28550-5A5E-E56A-93FB-96C72DFB27BD}"/>
                </a:ext>
              </a:extLst>
            </p:cNvPr>
            <p:cNvCxnSpPr>
              <a:cxnSpLocks/>
            </p:cNvCxnSpPr>
            <p:nvPr/>
          </p:nvCxnSpPr>
          <p:spPr>
            <a:xfrm flipV="1">
              <a:off x="1735931" y="1909458"/>
              <a:ext cx="0" cy="38710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5C6F36-9FBE-752C-FA91-D705650399F1}"/>
                </a:ext>
              </a:extLst>
            </p:cNvPr>
            <p:cNvSpPr txBox="1"/>
            <p:nvPr/>
          </p:nvSpPr>
          <p:spPr>
            <a:xfrm rot="16200000">
              <a:off x="-434383" y="3676761"/>
              <a:ext cx="3871046" cy="307777"/>
            </a:xfrm>
            <a:prstGeom prst="rect">
              <a:avLst/>
            </a:prstGeom>
            <a:noFill/>
          </p:spPr>
          <p:txBody>
            <a:bodyPr wrap="square" rtlCol="0">
              <a:spAutoFit/>
            </a:bodyPr>
            <a:lstStyle/>
            <a:p>
              <a:pPr algn="ctr"/>
              <a:r>
                <a:rPr lang="en-US" sz="1400" b="1" dirty="0">
                  <a:solidFill>
                    <a:srgbClr val="FF0000"/>
                  </a:solidFill>
                </a:rPr>
                <a:t>Risk</a:t>
              </a:r>
              <a:endParaRPr lang="en-US" b="1" dirty="0"/>
            </a:p>
          </p:txBody>
        </p:sp>
        <p:sp>
          <p:nvSpPr>
            <p:cNvPr id="32" name="TextBox 31">
              <a:extLst>
                <a:ext uri="{FF2B5EF4-FFF2-40B4-BE49-F238E27FC236}">
                  <a16:creationId xmlns:a16="http://schemas.microsoft.com/office/drawing/2014/main" id="{DF64E3A7-D830-EFB9-0DE1-C64B18225385}"/>
                </a:ext>
              </a:extLst>
            </p:cNvPr>
            <p:cNvSpPr txBox="1"/>
            <p:nvPr/>
          </p:nvSpPr>
          <p:spPr>
            <a:xfrm>
              <a:off x="1735931" y="6128035"/>
              <a:ext cx="7486645" cy="307777"/>
            </a:xfrm>
            <a:prstGeom prst="rect">
              <a:avLst/>
            </a:prstGeom>
            <a:noFill/>
          </p:spPr>
          <p:txBody>
            <a:bodyPr wrap="square" rtlCol="0">
              <a:spAutoFit/>
            </a:bodyPr>
            <a:lstStyle/>
            <a:p>
              <a:pPr algn="ctr"/>
              <a:r>
                <a:rPr lang="en-US" b="1" dirty="0"/>
                <a:t>Maturity Level (People, Processes &amp; Technology)</a:t>
              </a:r>
            </a:p>
          </p:txBody>
        </p:sp>
        <p:sp>
          <p:nvSpPr>
            <p:cNvPr id="33" name="Rectangle 32">
              <a:extLst>
                <a:ext uri="{FF2B5EF4-FFF2-40B4-BE49-F238E27FC236}">
                  <a16:creationId xmlns:a16="http://schemas.microsoft.com/office/drawing/2014/main" id="{D934B5E8-F1C3-2DA9-9475-DCE1F5E78234}"/>
                </a:ext>
              </a:extLst>
            </p:cNvPr>
            <p:cNvSpPr/>
            <p:nvPr/>
          </p:nvSpPr>
          <p:spPr>
            <a:xfrm>
              <a:off x="1721969" y="5785610"/>
              <a:ext cx="7215186" cy="330457"/>
            </a:xfrm>
            <a:prstGeom prst="rect">
              <a:avLst/>
            </a:prstGeom>
            <a:gradFill>
              <a:gsLst>
                <a:gs pos="0">
                  <a:schemeClr val="tx1"/>
                </a:gs>
                <a:gs pos="57000">
                  <a:srgbClr val="A9D18E"/>
                </a:gs>
                <a:gs pos="41000">
                  <a:srgbClr val="FFD966"/>
                </a:gs>
                <a:gs pos="26000">
                  <a:srgbClr val="C00000"/>
                </a:gs>
                <a:gs pos="88000">
                  <a:srgbClr val="548235"/>
                </a:gs>
                <a:gs pos="13000">
                  <a:schemeClr val="tx1"/>
                </a:gs>
                <a:gs pos="74000">
                  <a:srgbClr val="548235"/>
                </a:gs>
                <a:gs pos="100000">
                  <a:srgbClr val="548235"/>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84E3368-AF74-6437-4C27-7DCF6A3EC7ED}"/>
                </a:ext>
              </a:extLst>
            </p:cNvPr>
            <p:cNvSpPr txBox="1"/>
            <p:nvPr/>
          </p:nvSpPr>
          <p:spPr>
            <a:xfrm>
              <a:off x="1866201" y="5766172"/>
              <a:ext cx="1022255" cy="369332"/>
            </a:xfrm>
            <a:prstGeom prst="rect">
              <a:avLst/>
            </a:prstGeom>
            <a:noFill/>
          </p:spPr>
          <p:txBody>
            <a:bodyPr wrap="square" rtlCol="0">
              <a:spAutoFit/>
            </a:bodyPr>
            <a:lstStyle/>
            <a:p>
              <a:pPr algn="ctr"/>
              <a:r>
                <a:rPr lang="en-US" sz="900" b="1" dirty="0">
                  <a:solidFill>
                    <a:schemeClr val="bg1"/>
                  </a:solidFill>
                </a:rPr>
                <a:t>Non-existent</a:t>
              </a:r>
            </a:p>
            <a:p>
              <a:pPr algn="ctr"/>
              <a:r>
                <a:rPr lang="en-US" sz="900" b="1" dirty="0">
                  <a:solidFill>
                    <a:schemeClr val="bg1"/>
                  </a:solidFill>
                </a:rPr>
                <a:t>Practices</a:t>
              </a:r>
            </a:p>
          </p:txBody>
        </p:sp>
        <p:sp>
          <p:nvSpPr>
            <p:cNvPr id="35" name="TextBox 34">
              <a:extLst>
                <a:ext uri="{FF2B5EF4-FFF2-40B4-BE49-F238E27FC236}">
                  <a16:creationId xmlns:a16="http://schemas.microsoft.com/office/drawing/2014/main" id="{B4A0F897-A8C3-911C-B523-B8585F708C66}"/>
                </a:ext>
              </a:extLst>
            </p:cNvPr>
            <p:cNvSpPr txBox="1"/>
            <p:nvPr/>
          </p:nvSpPr>
          <p:spPr>
            <a:xfrm>
              <a:off x="3028576" y="5766172"/>
              <a:ext cx="1022255" cy="369332"/>
            </a:xfrm>
            <a:prstGeom prst="rect">
              <a:avLst/>
            </a:prstGeom>
            <a:noFill/>
          </p:spPr>
          <p:txBody>
            <a:bodyPr wrap="square" rtlCol="0">
              <a:spAutoFit/>
            </a:bodyPr>
            <a:lstStyle/>
            <a:p>
              <a:pPr algn="ctr"/>
              <a:r>
                <a:rPr lang="en-US" sz="900" b="1" dirty="0">
                  <a:solidFill>
                    <a:schemeClr val="bg1"/>
                  </a:solidFill>
                </a:rPr>
                <a:t>Ad Hoc</a:t>
              </a:r>
            </a:p>
            <a:p>
              <a:pPr algn="ctr"/>
              <a:r>
                <a:rPr lang="en-US" sz="900" b="1" dirty="0">
                  <a:solidFill>
                    <a:schemeClr val="bg1"/>
                  </a:solidFill>
                </a:rPr>
                <a:t>Practices</a:t>
              </a:r>
            </a:p>
          </p:txBody>
        </p:sp>
        <p:sp>
          <p:nvSpPr>
            <p:cNvPr id="36" name="TextBox 35">
              <a:extLst>
                <a:ext uri="{FF2B5EF4-FFF2-40B4-BE49-F238E27FC236}">
                  <a16:creationId xmlns:a16="http://schemas.microsoft.com/office/drawing/2014/main" id="{499111E2-B70F-7B84-2928-8DD0CA37366F}"/>
                </a:ext>
              </a:extLst>
            </p:cNvPr>
            <p:cNvSpPr txBox="1"/>
            <p:nvPr/>
          </p:nvSpPr>
          <p:spPr>
            <a:xfrm>
              <a:off x="6638236" y="5766172"/>
              <a:ext cx="1005574" cy="369332"/>
            </a:xfrm>
            <a:prstGeom prst="rect">
              <a:avLst/>
            </a:prstGeom>
            <a:noFill/>
          </p:spPr>
          <p:txBody>
            <a:bodyPr wrap="square" rtlCol="0">
              <a:spAutoFit/>
            </a:bodyPr>
            <a:lstStyle/>
            <a:p>
              <a:pPr algn="ctr"/>
              <a:r>
                <a:rPr lang="en-US" sz="900" b="1" dirty="0">
                  <a:solidFill>
                    <a:schemeClr val="bg1"/>
                  </a:solidFill>
                </a:rPr>
                <a:t>Metrics-Driven</a:t>
              </a:r>
            </a:p>
            <a:p>
              <a:pPr algn="ctr"/>
              <a:r>
                <a:rPr lang="en-US" sz="900" b="1" dirty="0">
                  <a:solidFill>
                    <a:schemeClr val="bg1"/>
                  </a:solidFill>
                </a:rPr>
                <a:t>Governance</a:t>
              </a:r>
            </a:p>
          </p:txBody>
        </p:sp>
        <p:sp>
          <p:nvSpPr>
            <p:cNvPr id="37" name="TextBox 36">
              <a:extLst>
                <a:ext uri="{FF2B5EF4-FFF2-40B4-BE49-F238E27FC236}">
                  <a16:creationId xmlns:a16="http://schemas.microsoft.com/office/drawing/2014/main" id="{C6A6F03A-6D4C-93D9-C468-6D4B805D3639}"/>
                </a:ext>
              </a:extLst>
            </p:cNvPr>
            <p:cNvSpPr txBox="1"/>
            <p:nvPr/>
          </p:nvSpPr>
          <p:spPr>
            <a:xfrm>
              <a:off x="7930065" y="5766172"/>
              <a:ext cx="1005574" cy="369332"/>
            </a:xfrm>
            <a:prstGeom prst="rect">
              <a:avLst/>
            </a:prstGeom>
            <a:noFill/>
          </p:spPr>
          <p:txBody>
            <a:bodyPr wrap="square" rtlCol="0">
              <a:spAutoFit/>
            </a:bodyPr>
            <a:lstStyle/>
            <a:p>
              <a:pPr algn="ctr"/>
              <a:r>
                <a:rPr lang="en-US" sz="900" b="1" dirty="0">
                  <a:solidFill>
                    <a:schemeClr val="bg1"/>
                  </a:solidFill>
                </a:rPr>
                <a:t>World-Class</a:t>
              </a:r>
            </a:p>
            <a:p>
              <a:pPr algn="ctr"/>
              <a:r>
                <a:rPr lang="en-US" sz="900" b="1" dirty="0">
                  <a:solidFill>
                    <a:schemeClr val="bg1"/>
                  </a:solidFill>
                </a:rPr>
                <a:t>Practices</a:t>
              </a:r>
            </a:p>
          </p:txBody>
        </p:sp>
        <p:sp>
          <p:nvSpPr>
            <p:cNvPr id="38" name="TextBox 37">
              <a:extLst>
                <a:ext uri="{FF2B5EF4-FFF2-40B4-BE49-F238E27FC236}">
                  <a16:creationId xmlns:a16="http://schemas.microsoft.com/office/drawing/2014/main" id="{61811067-47E7-1D69-4220-FAB3964146CF}"/>
                </a:ext>
              </a:extLst>
            </p:cNvPr>
            <p:cNvSpPr txBox="1"/>
            <p:nvPr/>
          </p:nvSpPr>
          <p:spPr>
            <a:xfrm>
              <a:off x="4035766" y="5766172"/>
              <a:ext cx="1339818" cy="369332"/>
            </a:xfrm>
            <a:prstGeom prst="rect">
              <a:avLst/>
            </a:prstGeom>
            <a:noFill/>
          </p:spPr>
          <p:txBody>
            <a:bodyPr wrap="square" rtlCol="0">
              <a:spAutoFit/>
            </a:bodyPr>
            <a:lstStyle/>
            <a:p>
              <a:pPr algn="ctr"/>
              <a:r>
                <a:rPr lang="en-US" sz="900" b="1" dirty="0"/>
                <a:t>Requirements-Driven</a:t>
              </a:r>
            </a:p>
            <a:p>
              <a:pPr algn="ctr"/>
              <a:r>
                <a:rPr lang="en-US" sz="900" b="1" dirty="0"/>
                <a:t>Practices</a:t>
              </a:r>
            </a:p>
          </p:txBody>
        </p:sp>
        <p:sp>
          <p:nvSpPr>
            <p:cNvPr id="39" name="TextBox 38">
              <a:extLst>
                <a:ext uri="{FF2B5EF4-FFF2-40B4-BE49-F238E27FC236}">
                  <a16:creationId xmlns:a16="http://schemas.microsoft.com/office/drawing/2014/main" id="{65ADE4AF-0435-B92E-35F2-8AFCC352B75A}"/>
                </a:ext>
              </a:extLst>
            </p:cNvPr>
            <p:cNvSpPr txBox="1"/>
            <p:nvPr/>
          </p:nvSpPr>
          <p:spPr>
            <a:xfrm>
              <a:off x="5409496" y="5766172"/>
              <a:ext cx="1077024" cy="369332"/>
            </a:xfrm>
            <a:prstGeom prst="rect">
              <a:avLst/>
            </a:prstGeom>
            <a:noFill/>
          </p:spPr>
          <p:txBody>
            <a:bodyPr wrap="square" rtlCol="0">
              <a:spAutoFit/>
            </a:bodyPr>
            <a:lstStyle/>
            <a:p>
              <a:pPr algn="ctr"/>
              <a:r>
                <a:rPr lang="en-US" sz="900" b="1" dirty="0"/>
                <a:t>Enterprise-Wide</a:t>
              </a:r>
            </a:p>
            <a:p>
              <a:pPr algn="ctr"/>
              <a:r>
                <a:rPr lang="en-US" sz="900" b="1" dirty="0"/>
                <a:t>Standardization</a:t>
              </a:r>
            </a:p>
          </p:txBody>
        </p:sp>
      </p:grpSp>
      <p:sp>
        <p:nvSpPr>
          <p:cNvPr id="9" name="Freeform 8">
            <a:extLst>
              <a:ext uri="{FF2B5EF4-FFF2-40B4-BE49-F238E27FC236}">
                <a16:creationId xmlns:a16="http://schemas.microsoft.com/office/drawing/2014/main" id="{C433E385-A4CE-F097-1656-E978B7FC7B11}"/>
              </a:ext>
            </a:extLst>
          </p:cNvPr>
          <p:cNvSpPr/>
          <p:nvPr/>
        </p:nvSpPr>
        <p:spPr>
          <a:xfrm>
            <a:off x="2711715" y="1716061"/>
            <a:ext cx="6913349" cy="2600173"/>
          </a:xfrm>
          <a:custGeom>
            <a:avLst/>
            <a:gdLst>
              <a:gd name="connsiteX0" fmla="*/ 0 w 6915150"/>
              <a:gd name="connsiteY0" fmla="*/ 2600850 h 2600850"/>
              <a:gd name="connsiteX1" fmla="*/ 292894 w 6915150"/>
              <a:gd name="connsiteY1" fmla="*/ 2500837 h 2600850"/>
              <a:gd name="connsiteX2" fmla="*/ 521494 w 6915150"/>
              <a:gd name="connsiteY2" fmla="*/ 2400825 h 2600850"/>
              <a:gd name="connsiteX3" fmla="*/ 814388 w 6915150"/>
              <a:gd name="connsiteY3" fmla="*/ 2222231 h 2600850"/>
              <a:gd name="connsiteX4" fmla="*/ 1135856 w 6915150"/>
              <a:gd name="connsiteY4" fmla="*/ 1922194 h 2600850"/>
              <a:gd name="connsiteX5" fmla="*/ 1557338 w 6915150"/>
              <a:gd name="connsiteY5" fmla="*/ 1522144 h 2600850"/>
              <a:gd name="connsiteX6" fmla="*/ 1928813 w 6915150"/>
              <a:gd name="connsiteY6" fmla="*/ 1222106 h 2600850"/>
              <a:gd name="connsiteX7" fmla="*/ 2264569 w 6915150"/>
              <a:gd name="connsiteY7" fmla="*/ 936356 h 2600850"/>
              <a:gd name="connsiteX8" fmla="*/ 2721769 w 6915150"/>
              <a:gd name="connsiteY8" fmla="*/ 643462 h 2600850"/>
              <a:gd name="connsiteX9" fmla="*/ 3078956 w 6915150"/>
              <a:gd name="connsiteY9" fmla="*/ 386287 h 2600850"/>
              <a:gd name="connsiteX10" fmla="*/ 3486150 w 6915150"/>
              <a:gd name="connsiteY10" fmla="*/ 164831 h 2600850"/>
              <a:gd name="connsiteX11" fmla="*/ 3964781 w 6915150"/>
              <a:gd name="connsiteY11" fmla="*/ 43387 h 2600850"/>
              <a:gd name="connsiteX12" fmla="*/ 4414838 w 6915150"/>
              <a:gd name="connsiteY12" fmla="*/ 525 h 2600850"/>
              <a:gd name="connsiteX13" fmla="*/ 4793456 w 6915150"/>
              <a:gd name="connsiteY13" fmla="*/ 21956 h 2600850"/>
              <a:gd name="connsiteX14" fmla="*/ 5222081 w 6915150"/>
              <a:gd name="connsiteY14" fmla="*/ 57675 h 2600850"/>
              <a:gd name="connsiteX15" fmla="*/ 5564981 w 6915150"/>
              <a:gd name="connsiteY15" fmla="*/ 100537 h 2600850"/>
              <a:gd name="connsiteX16" fmla="*/ 6157913 w 6915150"/>
              <a:gd name="connsiteY16" fmla="*/ 207694 h 2600850"/>
              <a:gd name="connsiteX17" fmla="*/ 6465094 w 6915150"/>
              <a:gd name="connsiteY17" fmla="*/ 279131 h 2600850"/>
              <a:gd name="connsiteX18" fmla="*/ 6729413 w 6915150"/>
              <a:gd name="connsiteY18" fmla="*/ 343425 h 2600850"/>
              <a:gd name="connsiteX19" fmla="*/ 6915150 w 6915150"/>
              <a:gd name="connsiteY19" fmla="*/ 393431 h 2600850"/>
              <a:gd name="connsiteX20" fmla="*/ 6915150 w 6915150"/>
              <a:gd name="connsiteY20" fmla="*/ 393431 h 26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15150" h="2600850">
                <a:moveTo>
                  <a:pt x="0" y="2600850"/>
                </a:moveTo>
                <a:cubicBezTo>
                  <a:pt x="102989" y="2567512"/>
                  <a:pt x="205979" y="2534174"/>
                  <a:pt x="292894" y="2500837"/>
                </a:cubicBezTo>
                <a:cubicBezTo>
                  <a:pt x="379809" y="2467500"/>
                  <a:pt x="434578" y="2447259"/>
                  <a:pt x="521494" y="2400825"/>
                </a:cubicBezTo>
                <a:cubicBezTo>
                  <a:pt x="608410" y="2354391"/>
                  <a:pt x="711994" y="2302003"/>
                  <a:pt x="814388" y="2222231"/>
                </a:cubicBezTo>
                <a:cubicBezTo>
                  <a:pt x="916782" y="2142459"/>
                  <a:pt x="1135856" y="1922194"/>
                  <a:pt x="1135856" y="1922194"/>
                </a:cubicBezTo>
                <a:cubicBezTo>
                  <a:pt x="1259681" y="1805513"/>
                  <a:pt x="1425179" y="1638825"/>
                  <a:pt x="1557338" y="1522144"/>
                </a:cubicBezTo>
                <a:cubicBezTo>
                  <a:pt x="1689497" y="1405463"/>
                  <a:pt x="1810941" y="1319737"/>
                  <a:pt x="1928813" y="1222106"/>
                </a:cubicBezTo>
                <a:cubicBezTo>
                  <a:pt x="2046685" y="1124475"/>
                  <a:pt x="2132410" y="1032797"/>
                  <a:pt x="2264569" y="936356"/>
                </a:cubicBezTo>
                <a:cubicBezTo>
                  <a:pt x="2396728" y="839915"/>
                  <a:pt x="2586038" y="735140"/>
                  <a:pt x="2721769" y="643462"/>
                </a:cubicBezTo>
                <a:cubicBezTo>
                  <a:pt x="2857500" y="551784"/>
                  <a:pt x="2951559" y="466059"/>
                  <a:pt x="3078956" y="386287"/>
                </a:cubicBezTo>
                <a:cubicBezTo>
                  <a:pt x="3206353" y="306515"/>
                  <a:pt x="3338513" y="221981"/>
                  <a:pt x="3486150" y="164831"/>
                </a:cubicBezTo>
                <a:cubicBezTo>
                  <a:pt x="3633787" y="107681"/>
                  <a:pt x="3810000" y="70771"/>
                  <a:pt x="3964781" y="43387"/>
                </a:cubicBezTo>
                <a:cubicBezTo>
                  <a:pt x="4119562" y="16003"/>
                  <a:pt x="4276726" y="4097"/>
                  <a:pt x="4414838" y="525"/>
                </a:cubicBezTo>
                <a:cubicBezTo>
                  <a:pt x="4552950" y="-3047"/>
                  <a:pt x="4658916" y="12431"/>
                  <a:pt x="4793456" y="21956"/>
                </a:cubicBezTo>
                <a:cubicBezTo>
                  <a:pt x="4927996" y="31481"/>
                  <a:pt x="5093494" y="44578"/>
                  <a:pt x="5222081" y="57675"/>
                </a:cubicBezTo>
                <a:cubicBezTo>
                  <a:pt x="5350669" y="70772"/>
                  <a:pt x="5409009" y="75534"/>
                  <a:pt x="5564981" y="100537"/>
                </a:cubicBezTo>
                <a:cubicBezTo>
                  <a:pt x="5720953" y="125540"/>
                  <a:pt x="6007894" y="177928"/>
                  <a:pt x="6157913" y="207694"/>
                </a:cubicBezTo>
                <a:cubicBezTo>
                  <a:pt x="6307932" y="237460"/>
                  <a:pt x="6465094" y="279131"/>
                  <a:pt x="6465094" y="279131"/>
                </a:cubicBezTo>
                <a:lnTo>
                  <a:pt x="6729413" y="343425"/>
                </a:lnTo>
                <a:cubicBezTo>
                  <a:pt x="6804422" y="362475"/>
                  <a:pt x="6915150" y="393431"/>
                  <a:pt x="6915150" y="393431"/>
                </a:cubicBezTo>
                <a:lnTo>
                  <a:pt x="6915150" y="393431"/>
                </a:lnTo>
              </a:path>
            </a:pathLst>
          </a:custGeom>
          <a:noFill/>
          <a:ln w="38100">
            <a:solidFill>
              <a:srgbClr val="7030A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388A944-CD81-E35D-2A1C-3AAEA80D519C}"/>
              </a:ext>
            </a:extLst>
          </p:cNvPr>
          <p:cNvSpPr txBox="1"/>
          <p:nvPr/>
        </p:nvSpPr>
        <p:spPr>
          <a:xfrm>
            <a:off x="3577176" y="1157827"/>
            <a:ext cx="1005312" cy="369236"/>
          </a:xfrm>
          <a:prstGeom prst="rect">
            <a:avLst/>
          </a:prstGeom>
          <a:noFill/>
        </p:spPr>
        <p:txBody>
          <a:bodyPr wrap="square" rtlCol="0">
            <a:spAutoFit/>
          </a:bodyPr>
          <a:lstStyle/>
          <a:p>
            <a:pPr algn="ctr"/>
            <a:r>
              <a:rPr lang="en-US" sz="900" b="1" dirty="0">
                <a:solidFill>
                  <a:srgbClr val="FF0000"/>
                </a:solidFill>
              </a:rPr>
              <a:t>Excessive</a:t>
            </a:r>
          </a:p>
          <a:p>
            <a:pPr algn="ctr"/>
            <a:r>
              <a:rPr lang="en-US" sz="900" b="1" dirty="0">
                <a:solidFill>
                  <a:srgbClr val="FF0000"/>
                </a:solidFill>
              </a:rPr>
              <a:t>Risk Taking</a:t>
            </a:r>
          </a:p>
        </p:txBody>
      </p:sp>
      <p:sp>
        <p:nvSpPr>
          <p:cNvPr id="12" name="TextBox 11">
            <a:extLst>
              <a:ext uri="{FF2B5EF4-FFF2-40B4-BE49-F238E27FC236}">
                <a16:creationId xmlns:a16="http://schemas.microsoft.com/office/drawing/2014/main" id="{D2231CF8-A415-2AAE-52B5-74829783EF5C}"/>
              </a:ext>
            </a:extLst>
          </p:cNvPr>
          <p:cNvSpPr txBox="1"/>
          <p:nvPr/>
        </p:nvSpPr>
        <p:spPr>
          <a:xfrm>
            <a:off x="7401671" y="2990066"/>
            <a:ext cx="1005312" cy="369236"/>
          </a:xfrm>
          <a:prstGeom prst="rect">
            <a:avLst/>
          </a:prstGeom>
          <a:noFill/>
        </p:spPr>
        <p:txBody>
          <a:bodyPr wrap="square" rtlCol="0">
            <a:spAutoFit/>
          </a:bodyPr>
          <a:lstStyle/>
          <a:p>
            <a:pPr algn="ctr"/>
            <a:r>
              <a:rPr lang="en-US" sz="900" b="1" dirty="0">
                <a:solidFill>
                  <a:srgbClr val="FF0000"/>
                </a:solidFill>
              </a:rPr>
              <a:t>Optimal</a:t>
            </a:r>
          </a:p>
          <a:p>
            <a:pPr algn="ctr"/>
            <a:r>
              <a:rPr lang="en-US" sz="900" b="1" dirty="0">
                <a:solidFill>
                  <a:srgbClr val="FF0000"/>
                </a:solidFill>
              </a:rPr>
              <a:t>Risk Taking</a:t>
            </a:r>
          </a:p>
        </p:txBody>
      </p:sp>
      <p:sp>
        <p:nvSpPr>
          <p:cNvPr id="14" name="TextBox 13">
            <a:extLst>
              <a:ext uri="{FF2B5EF4-FFF2-40B4-BE49-F238E27FC236}">
                <a16:creationId xmlns:a16="http://schemas.microsoft.com/office/drawing/2014/main" id="{9FA3A94D-2878-C4ED-8B33-3898E2690A90}"/>
              </a:ext>
            </a:extLst>
          </p:cNvPr>
          <p:cNvSpPr txBox="1"/>
          <p:nvPr/>
        </p:nvSpPr>
        <p:spPr>
          <a:xfrm>
            <a:off x="3763057" y="2387244"/>
            <a:ext cx="1005312" cy="369236"/>
          </a:xfrm>
          <a:prstGeom prst="rect">
            <a:avLst/>
          </a:prstGeom>
          <a:noFill/>
        </p:spPr>
        <p:txBody>
          <a:bodyPr wrap="square" rtlCol="0">
            <a:spAutoFit/>
          </a:bodyPr>
          <a:lstStyle/>
          <a:p>
            <a:pPr algn="ctr"/>
            <a:r>
              <a:rPr lang="en-US" sz="900" b="1" dirty="0">
                <a:solidFill>
                  <a:srgbClr val="385723"/>
                </a:solidFill>
              </a:rPr>
              <a:t>Little or No</a:t>
            </a:r>
          </a:p>
          <a:p>
            <a:pPr algn="ctr"/>
            <a:r>
              <a:rPr lang="en-US" sz="900" b="1" dirty="0">
                <a:solidFill>
                  <a:srgbClr val="385723"/>
                </a:solidFill>
              </a:rPr>
              <a:t>Oversight</a:t>
            </a:r>
          </a:p>
        </p:txBody>
      </p:sp>
      <p:sp>
        <p:nvSpPr>
          <p:cNvPr id="15" name="TextBox 14">
            <a:extLst>
              <a:ext uri="{FF2B5EF4-FFF2-40B4-BE49-F238E27FC236}">
                <a16:creationId xmlns:a16="http://schemas.microsoft.com/office/drawing/2014/main" id="{1AACE249-2321-DEC0-F18E-29A8244D7D81}"/>
              </a:ext>
            </a:extLst>
          </p:cNvPr>
          <p:cNvSpPr txBox="1"/>
          <p:nvPr/>
        </p:nvSpPr>
        <p:spPr>
          <a:xfrm>
            <a:off x="5830616" y="3303868"/>
            <a:ext cx="1005312" cy="369236"/>
          </a:xfrm>
          <a:prstGeom prst="rect">
            <a:avLst/>
          </a:prstGeom>
          <a:noFill/>
        </p:spPr>
        <p:txBody>
          <a:bodyPr wrap="square" rtlCol="0">
            <a:spAutoFit/>
          </a:bodyPr>
          <a:lstStyle/>
          <a:p>
            <a:pPr algn="ctr"/>
            <a:r>
              <a:rPr lang="en-US" sz="900" b="1" dirty="0">
                <a:solidFill>
                  <a:srgbClr val="385723"/>
                </a:solidFill>
              </a:rPr>
              <a:t>Annual</a:t>
            </a:r>
          </a:p>
          <a:p>
            <a:pPr algn="ctr"/>
            <a:r>
              <a:rPr lang="en-US" sz="900" b="1" dirty="0">
                <a:solidFill>
                  <a:srgbClr val="385723"/>
                </a:solidFill>
              </a:rPr>
              <a:t>Reviews</a:t>
            </a:r>
          </a:p>
        </p:txBody>
      </p:sp>
      <p:sp>
        <p:nvSpPr>
          <p:cNvPr id="16" name="TextBox 15">
            <a:extLst>
              <a:ext uri="{FF2B5EF4-FFF2-40B4-BE49-F238E27FC236}">
                <a16:creationId xmlns:a16="http://schemas.microsoft.com/office/drawing/2014/main" id="{C5DDC570-D1D2-B938-5BC7-A4406B0E7D30}"/>
              </a:ext>
            </a:extLst>
          </p:cNvPr>
          <p:cNvSpPr txBox="1"/>
          <p:nvPr/>
        </p:nvSpPr>
        <p:spPr>
          <a:xfrm>
            <a:off x="7156351" y="3786333"/>
            <a:ext cx="1268686" cy="369236"/>
          </a:xfrm>
          <a:prstGeom prst="rect">
            <a:avLst/>
          </a:prstGeom>
          <a:noFill/>
        </p:spPr>
        <p:txBody>
          <a:bodyPr wrap="square" rtlCol="0">
            <a:spAutoFit/>
          </a:bodyPr>
          <a:lstStyle/>
          <a:p>
            <a:pPr algn="ctr"/>
            <a:r>
              <a:rPr lang="en-US" sz="900" b="1" dirty="0">
                <a:solidFill>
                  <a:srgbClr val="385723"/>
                </a:solidFill>
              </a:rPr>
              <a:t>Monthly / Quarterly</a:t>
            </a:r>
          </a:p>
          <a:p>
            <a:pPr algn="ctr"/>
            <a:r>
              <a:rPr lang="en-US" sz="900" b="1" dirty="0">
                <a:solidFill>
                  <a:srgbClr val="385723"/>
                </a:solidFill>
              </a:rPr>
              <a:t>Reviews</a:t>
            </a:r>
          </a:p>
        </p:txBody>
      </p:sp>
      <p:sp>
        <p:nvSpPr>
          <p:cNvPr id="17" name="TextBox 16">
            <a:extLst>
              <a:ext uri="{FF2B5EF4-FFF2-40B4-BE49-F238E27FC236}">
                <a16:creationId xmlns:a16="http://schemas.microsoft.com/office/drawing/2014/main" id="{BDD3CFBF-10F4-B270-E492-55F1640FD840}"/>
              </a:ext>
            </a:extLst>
          </p:cNvPr>
          <p:cNvSpPr txBox="1"/>
          <p:nvPr/>
        </p:nvSpPr>
        <p:spPr>
          <a:xfrm>
            <a:off x="8754256" y="3906387"/>
            <a:ext cx="1200027" cy="507699"/>
          </a:xfrm>
          <a:prstGeom prst="rect">
            <a:avLst/>
          </a:prstGeom>
          <a:noFill/>
        </p:spPr>
        <p:txBody>
          <a:bodyPr wrap="square" rtlCol="0">
            <a:spAutoFit/>
          </a:bodyPr>
          <a:lstStyle/>
          <a:p>
            <a:pPr algn="ctr"/>
            <a:r>
              <a:rPr lang="en-US" sz="900" b="1" dirty="0">
                <a:solidFill>
                  <a:srgbClr val="385723"/>
                </a:solidFill>
              </a:rPr>
              <a:t>Near Real-time</a:t>
            </a:r>
          </a:p>
          <a:p>
            <a:pPr algn="ctr"/>
            <a:r>
              <a:rPr lang="en-US" sz="900" b="1" dirty="0">
                <a:solidFill>
                  <a:srgbClr val="385723"/>
                </a:solidFill>
              </a:rPr>
              <a:t>Reviews</a:t>
            </a:r>
          </a:p>
          <a:p>
            <a:pPr algn="ctr"/>
            <a:r>
              <a:rPr lang="en-US" sz="900" b="1" dirty="0">
                <a:solidFill>
                  <a:srgbClr val="385723"/>
                </a:solidFill>
              </a:rPr>
              <a:t>(AI/ML-driven)</a:t>
            </a:r>
          </a:p>
        </p:txBody>
      </p:sp>
      <p:sp>
        <p:nvSpPr>
          <p:cNvPr id="18" name="TextBox 17">
            <a:extLst>
              <a:ext uri="{FF2B5EF4-FFF2-40B4-BE49-F238E27FC236}">
                <a16:creationId xmlns:a16="http://schemas.microsoft.com/office/drawing/2014/main" id="{96236D3F-533C-4784-6947-9A524609201B}"/>
              </a:ext>
            </a:extLst>
          </p:cNvPr>
          <p:cNvSpPr txBox="1"/>
          <p:nvPr/>
        </p:nvSpPr>
        <p:spPr>
          <a:xfrm>
            <a:off x="455617" y="5647191"/>
            <a:ext cx="1295102" cy="230772"/>
          </a:xfrm>
          <a:prstGeom prst="rect">
            <a:avLst/>
          </a:prstGeom>
          <a:noFill/>
        </p:spPr>
        <p:txBody>
          <a:bodyPr wrap="square" rtlCol="0">
            <a:spAutoFit/>
          </a:bodyPr>
          <a:lstStyle/>
          <a:p>
            <a:r>
              <a:rPr lang="en-US" sz="900" b="1" dirty="0">
                <a:solidFill>
                  <a:srgbClr val="385723"/>
                </a:solidFill>
              </a:rPr>
              <a:t>Process Review Lag</a:t>
            </a:r>
          </a:p>
        </p:txBody>
      </p:sp>
      <p:sp>
        <p:nvSpPr>
          <p:cNvPr id="19" name="TextBox 18">
            <a:extLst>
              <a:ext uri="{FF2B5EF4-FFF2-40B4-BE49-F238E27FC236}">
                <a16:creationId xmlns:a16="http://schemas.microsoft.com/office/drawing/2014/main" id="{E4D79DF2-9961-54B1-96E0-A262F90BCE5A}"/>
              </a:ext>
            </a:extLst>
          </p:cNvPr>
          <p:cNvSpPr txBox="1"/>
          <p:nvPr/>
        </p:nvSpPr>
        <p:spPr>
          <a:xfrm>
            <a:off x="6617984" y="1323654"/>
            <a:ext cx="1065916" cy="369236"/>
          </a:xfrm>
          <a:prstGeom prst="rect">
            <a:avLst/>
          </a:prstGeom>
          <a:noFill/>
        </p:spPr>
        <p:txBody>
          <a:bodyPr wrap="square" rtlCol="0">
            <a:spAutoFit/>
          </a:bodyPr>
          <a:lstStyle/>
          <a:p>
            <a:pPr algn="ctr"/>
            <a:r>
              <a:rPr lang="en-US" sz="900" b="1" dirty="0">
                <a:solidFill>
                  <a:srgbClr val="7030A0"/>
                </a:solidFill>
              </a:rPr>
              <a:t>Optimal</a:t>
            </a:r>
          </a:p>
          <a:p>
            <a:pPr algn="ctr"/>
            <a:r>
              <a:rPr lang="en-US" sz="900" b="1" dirty="0">
                <a:solidFill>
                  <a:srgbClr val="7030A0"/>
                </a:solidFill>
              </a:rPr>
              <a:t>Perceived Value</a:t>
            </a:r>
          </a:p>
        </p:txBody>
      </p:sp>
      <p:sp>
        <p:nvSpPr>
          <p:cNvPr id="20" name="TextBox 19">
            <a:extLst>
              <a:ext uri="{FF2B5EF4-FFF2-40B4-BE49-F238E27FC236}">
                <a16:creationId xmlns:a16="http://schemas.microsoft.com/office/drawing/2014/main" id="{9E1E70B5-A17E-4179-1B9A-20FFB82ED96C}"/>
              </a:ext>
            </a:extLst>
          </p:cNvPr>
          <p:cNvSpPr txBox="1"/>
          <p:nvPr/>
        </p:nvSpPr>
        <p:spPr>
          <a:xfrm>
            <a:off x="8619751" y="2068684"/>
            <a:ext cx="1066973" cy="369236"/>
          </a:xfrm>
          <a:prstGeom prst="rect">
            <a:avLst/>
          </a:prstGeom>
          <a:noFill/>
        </p:spPr>
        <p:txBody>
          <a:bodyPr wrap="square" rtlCol="0">
            <a:spAutoFit/>
          </a:bodyPr>
          <a:lstStyle/>
          <a:p>
            <a:pPr algn="ctr"/>
            <a:r>
              <a:rPr lang="en-US" sz="900" b="1" dirty="0">
                <a:solidFill>
                  <a:srgbClr val="7030A0"/>
                </a:solidFill>
              </a:rPr>
              <a:t>Diminishing</a:t>
            </a:r>
          </a:p>
          <a:p>
            <a:pPr algn="ctr"/>
            <a:r>
              <a:rPr lang="en-US" sz="900" b="1" dirty="0">
                <a:solidFill>
                  <a:srgbClr val="7030A0"/>
                </a:solidFill>
              </a:rPr>
              <a:t>Perceived Value</a:t>
            </a:r>
          </a:p>
        </p:txBody>
      </p:sp>
      <p:sp>
        <p:nvSpPr>
          <p:cNvPr id="3" name="TextBox 2">
            <a:extLst>
              <a:ext uri="{FF2B5EF4-FFF2-40B4-BE49-F238E27FC236}">
                <a16:creationId xmlns:a16="http://schemas.microsoft.com/office/drawing/2014/main" id="{E250E554-894C-DB91-77E0-0F739275FACA}"/>
              </a:ext>
            </a:extLst>
          </p:cNvPr>
          <p:cNvSpPr txBox="1"/>
          <p:nvPr/>
        </p:nvSpPr>
        <p:spPr>
          <a:xfrm>
            <a:off x="455618" y="5416419"/>
            <a:ext cx="1193585" cy="230772"/>
          </a:xfrm>
          <a:prstGeom prst="rect">
            <a:avLst/>
          </a:prstGeom>
          <a:noFill/>
        </p:spPr>
        <p:txBody>
          <a:bodyPr wrap="square" rtlCol="0">
            <a:spAutoFit/>
          </a:bodyPr>
          <a:lstStyle/>
          <a:p>
            <a:r>
              <a:rPr lang="en-US" sz="900" b="1" dirty="0">
                <a:solidFill>
                  <a:srgbClr val="7030A0"/>
                </a:solidFill>
              </a:rPr>
              <a:t>Stakeholder Value</a:t>
            </a:r>
          </a:p>
        </p:txBody>
      </p:sp>
      <p:sp>
        <p:nvSpPr>
          <p:cNvPr id="4" name="TextBox 3">
            <a:extLst>
              <a:ext uri="{FF2B5EF4-FFF2-40B4-BE49-F238E27FC236}">
                <a16:creationId xmlns:a16="http://schemas.microsoft.com/office/drawing/2014/main" id="{4BA05E46-8587-D8E9-7610-D832D6B5C41D}"/>
              </a:ext>
            </a:extLst>
          </p:cNvPr>
          <p:cNvSpPr txBox="1"/>
          <p:nvPr/>
        </p:nvSpPr>
        <p:spPr>
          <a:xfrm>
            <a:off x="455371" y="5185647"/>
            <a:ext cx="1479766" cy="230772"/>
          </a:xfrm>
          <a:prstGeom prst="rect">
            <a:avLst/>
          </a:prstGeom>
          <a:noFill/>
        </p:spPr>
        <p:txBody>
          <a:bodyPr wrap="square" rtlCol="0">
            <a:spAutoFit/>
          </a:bodyPr>
          <a:lstStyle/>
          <a:p>
            <a:r>
              <a:rPr lang="en-US" sz="900" b="1" dirty="0">
                <a:solidFill>
                  <a:schemeClr val="tx1"/>
                </a:solidFill>
              </a:rPr>
              <a:t>Cost and Complexity</a:t>
            </a:r>
          </a:p>
        </p:txBody>
      </p:sp>
    </p:spTree>
    <p:extLst>
      <p:ext uri="{BB962C8B-B14F-4D97-AF65-F5344CB8AC3E}">
        <p14:creationId xmlns:p14="http://schemas.microsoft.com/office/powerpoint/2010/main" val="3340620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40" name="Rectangle 39">
            <a:extLst>
              <a:ext uri="{FF2B5EF4-FFF2-40B4-BE49-F238E27FC236}">
                <a16:creationId xmlns:a16="http://schemas.microsoft.com/office/drawing/2014/main" id="{F4EA19E8-B151-11D4-1A9A-37B83A8C1A7A}"/>
              </a:ext>
            </a:extLst>
          </p:cNvPr>
          <p:cNvSpPr/>
          <p:nvPr/>
        </p:nvSpPr>
        <p:spPr>
          <a:xfrm>
            <a:off x="2566816" y="1266992"/>
            <a:ext cx="2404234" cy="3862690"/>
          </a:xfrm>
          <a:prstGeom prst="rect">
            <a:avLst/>
          </a:prstGeom>
          <a:gradFill>
            <a:gsLst>
              <a:gs pos="0">
                <a:schemeClr val="bg1"/>
              </a:gs>
              <a:gs pos="100000">
                <a:srgbClr val="C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Not Enough vs. Too Much</a:t>
            </a:r>
            <a:r>
              <a:rPr lang="en-US" baseline="30000" dirty="0">
                <a:solidFill>
                  <a:srgbClr val="0070C0"/>
                </a:solidFill>
              </a:rPr>
              <a:t> *</a:t>
            </a:r>
            <a:endParaRPr dirty="0"/>
          </a:p>
        </p:txBody>
      </p:sp>
      <p:sp>
        <p:nvSpPr>
          <p:cNvPr id="2" name="TextBox 1">
            <a:extLst>
              <a:ext uri="{FF2B5EF4-FFF2-40B4-BE49-F238E27FC236}">
                <a16:creationId xmlns:a16="http://schemas.microsoft.com/office/drawing/2014/main" id="{4C0AFCE1-4666-2F3D-80DB-0170AB3DE635}"/>
              </a:ext>
            </a:extLst>
          </p:cNvPr>
          <p:cNvSpPr txBox="1"/>
          <p:nvPr/>
        </p:nvSpPr>
        <p:spPr>
          <a:xfrm>
            <a:off x="2496028" y="6386988"/>
            <a:ext cx="6093672" cy="261610"/>
          </a:xfrm>
          <a:prstGeom prst="rect">
            <a:avLst/>
          </a:prstGeom>
          <a:noFill/>
        </p:spPr>
        <p:txBody>
          <a:bodyPr wrap="square">
            <a:spAutoFit/>
          </a:bodyPr>
          <a:lstStyle/>
          <a:p>
            <a:r>
              <a:rPr lang="en-US" sz="1100" b="1" dirty="0">
                <a:solidFill>
                  <a:srgbClr val="0070C0"/>
                </a:solidFill>
              </a:rPr>
              <a:t>* CMM level and CMM Sweet Spot images </a:t>
            </a:r>
            <a:r>
              <a:rPr lang="en-US" sz="1100" dirty="0">
                <a:solidFill>
                  <a:srgbClr val="0070C0"/>
                </a:solidFill>
              </a:rPr>
              <a:t>(link in references) </a:t>
            </a:r>
          </a:p>
        </p:txBody>
      </p:sp>
      <p:sp>
        <p:nvSpPr>
          <p:cNvPr id="5" name="Freeform 4">
            <a:extLst>
              <a:ext uri="{FF2B5EF4-FFF2-40B4-BE49-F238E27FC236}">
                <a16:creationId xmlns:a16="http://schemas.microsoft.com/office/drawing/2014/main" id="{3384B0E3-ABB6-23BB-5A77-73A4745F43CD}"/>
              </a:ext>
            </a:extLst>
          </p:cNvPr>
          <p:cNvSpPr/>
          <p:nvPr/>
        </p:nvSpPr>
        <p:spPr>
          <a:xfrm>
            <a:off x="2661722" y="2530761"/>
            <a:ext cx="6963342" cy="2278264"/>
          </a:xfrm>
          <a:custGeom>
            <a:avLst/>
            <a:gdLst>
              <a:gd name="connsiteX0" fmla="*/ 0 w 6965156"/>
              <a:gd name="connsiteY0" fmla="*/ 0 h 2278857"/>
              <a:gd name="connsiteX1" fmla="*/ 307181 w 6965156"/>
              <a:gd name="connsiteY1" fmla="*/ 42863 h 2278857"/>
              <a:gd name="connsiteX2" fmla="*/ 635794 w 6965156"/>
              <a:gd name="connsiteY2" fmla="*/ 114300 h 2278857"/>
              <a:gd name="connsiteX3" fmla="*/ 1185862 w 6965156"/>
              <a:gd name="connsiteY3" fmla="*/ 235744 h 2278857"/>
              <a:gd name="connsiteX4" fmla="*/ 1714500 w 6965156"/>
              <a:gd name="connsiteY4" fmla="*/ 350044 h 2278857"/>
              <a:gd name="connsiteX5" fmla="*/ 2178844 w 6965156"/>
              <a:gd name="connsiteY5" fmla="*/ 521494 h 2278857"/>
              <a:gd name="connsiteX6" fmla="*/ 2536031 w 6965156"/>
              <a:gd name="connsiteY6" fmla="*/ 685800 h 2278857"/>
              <a:gd name="connsiteX7" fmla="*/ 2936081 w 6965156"/>
              <a:gd name="connsiteY7" fmla="*/ 864394 h 2278857"/>
              <a:gd name="connsiteX8" fmla="*/ 3200400 w 6965156"/>
              <a:gd name="connsiteY8" fmla="*/ 1028700 h 2278857"/>
              <a:gd name="connsiteX9" fmla="*/ 3671887 w 6965156"/>
              <a:gd name="connsiteY9" fmla="*/ 1307307 h 2278857"/>
              <a:gd name="connsiteX10" fmla="*/ 4029075 w 6965156"/>
              <a:gd name="connsiteY10" fmla="*/ 1485900 h 2278857"/>
              <a:gd name="connsiteX11" fmla="*/ 4407694 w 6965156"/>
              <a:gd name="connsiteY11" fmla="*/ 1600200 h 2278857"/>
              <a:gd name="connsiteX12" fmla="*/ 5064919 w 6965156"/>
              <a:gd name="connsiteY12" fmla="*/ 1671638 h 2278857"/>
              <a:gd name="connsiteX13" fmla="*/ 5564981 w 6965156"/>
              <a:gd name="connsiteY13" fmla="*/ 1721644 h 2278857"/>
              <a:gd name="connsiteX14" fmla="*/ 5915025 w 6965156"/>
              <a:gd name="connsiteY14" fmla="*/ 1757363 h 2278857"/>
              <a:gd name="connsiteX15" fmla="*/ 6157912 w 6965156"/>
              <a:gd name="connsiteY15" fmla="*/ 1807369 h 2278857"/>
              <a:gd name="connsiteX16" fmla="*/ 6372225 w 6965156"/>
              <a:gd name="connsiteY16" fmla="*/ 1878807 h 2278857"/>
              <a:gd name="connsiteX17" fmla="*/ 6622256 w 6965156"/>
              <a:gd name="connsiteY17" fmla="*/ 2007394 h 2278857"/>
              <a:gd name="connsiteX18" fmla="*/ 6793706 w 6965156"/>
              <a:gd name="connsiteY18" fmla="*/ 2135982 h 2278857"/>
              <a:gd name="connsiteX19" fmla="*/ 6965156 w 6965156"/>
              <a:gd name="connsiteY19" fmla="*/ 2278857 h 227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5156" h="2278857">
                <a:moveTo>
                  <a:pt x="0" y="0"/>
                </a:moveTo>
                <a:cubicBezTo>
                  <a:pt x="100607" y="11906"/>
                  <a:pt x="201215" y="23813"/>
                  <a:pt x="307181" y="42863"/>
                </a:cubicBezTo>
                <a:cubicBezTo>
                  <a:pt x="413147" y="61913"/>
                  <a:pt x="635794" y="114300"/>
                  <a:pt x="635794" y="114300"/>
                </a:cubicBezTo>
                <a:lnTo>
                  <a:pt x="1185862" y="235744"/>
                </a:lnTo>
                <a:cubicBezTo>
                  <a:pt x="1365646" y="275035"/>
                  <a:pt x="1549003" y="302419"/>
                  <a:pt x="1714500" y="350044"/>
                </a:cubicBezTo>
                <a:cubicBezTo>
                  <a:pt x="1879997" y="397669"/>
                  <a:pt x="2041922" y="465535"/>
                  <a:pt x="2178844" y="521494"/>
                </a:cubicBezTo>
                <a:cubicBezTo>
                  <a:pt x="2315766" y="577453"/>
                  <a:pt x="2536031" y="685800"/>
                  <a:pt x="2536031" y="685800"/>
                </a:cubicBezTo>
                <a:cubicBezTo>
                  <a:pt x="2662237" y="742950"/>
                  <a:pt x="2825353" y="807244"/>
                  <a:pt x="2936081" y="864394"/>
                </a:cubicBezTo>
                <a:cubicBezTo>
                  <a:pt x="3046809" y="921544"/>
                  <a:pt x="3077766" y="954881"/>
                  <a:pt x="3200400" y="1028700"/>
                </a:cubicBezTo>
                <a:cubicBezTo>
                  <a:pt x="3323034" y="1102519"/>
                  <a:pt x="3533774" y="1231107"/>
                  <a:pt x="3671887" y="1307307"/>
                </a:cubicBezTo>
                <a:cubicBezTo>
                  <a:pt x="3810000" y="1383507"/>
                  <a:pt x="3906441" y="1437085"/>
                  <a:pt x="4029075" y="1485900"/>
                </a:cubicBezTo>
                <a:cubicBezTo>
                  <a:pt x="4151710" y="1534716"/>
                  <a:pt x="4235053" y="1569244"/>
                  <a:pt x="4407694" y="1600200"/>
                </a:cubicBezTo>
                <a:cubicBezTo>
                  <a:pt x="4580335" y="1631156"/>
                  <a:pt x="5064919" y="1671638"/>
                  <a:pt x="5064919" y="1671638"/>
                </a:cubicBezTo>
                <a:lnTo>
                  <a:pt x="5564981" y="1721644"/>
                </a:lnTo>
                <a:cubicBezTo>
                  <a:pt x="5706665" y="1735931"/>
                  <a:pt x="5816203" y="1743076"/>
                  <a:pt x="5915025" y="1757363"/>
                </a:cubicBezTo>
                <a:cubicBezTo>
                  <a:pt x="6013847" y="1771650"/>
                  <a:pt x="6081712" y="1787128"/>
                  <a:pt x="6157912" y="1807369"/>
                </a:cubicBezTo>
                <a:cubicBezTo>
                  <a:pt x="6234112" y="1827610"/>
                  <a:pt x="6294834" y="1845470"/>
                  <a:pt x="6372225" y="1878807"/>
                </a:cubicBezTo>
                <a:cubicBezTo>
                  <a:pt x="6449616" y="1912144"/>
                  <a:pt x="6552009" y="1964532"/>
                  <a:pt x="6622256" y="2007394"/>
                </a:cubicBezTo>
                <a:cubicBezTo>
                  <a:pt x="6692503" y="2050257"/>
                  <a:pt x="6736556" y="2090738"/>
                  <a:pt x="6793706" y="2135982"/>
                </a:cubicBezTo>
                <a:cubicBezTo>
                  <a:pt x="6850856" y="2181226"/>
                  <a:pt x="6931819" y="2246710"/>
                  <a:pt x="6965156" y="2278857"/>
                </a:cubicBezTo>
              </a:path>
            </a:pathLst>
          </a:custGeom>
          <a:noFill/>
          <a:ln w="38100">
            <a:solidFill>
              <a:srgbClr val="385723"/>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4F270C52-7973-280A-7C25-E8A7BDE0490E}"/>
              </a:ext>
            </a:extLst>
          </p:cNvPr>
          <p:cNvSpPr/>
          <p:nvPr/>
        </p:nvSpPr>
        <p:spPr>
          <a:xfrm>
            <a:off x="2725999" y="1338065"/>
            <a:ext cx="6884782" cy="2358198"/>
          </a:xfrm>
          <a:custGeom>
            <a:avLst/>
            <a:gdLst>
              <a:gd name="connsiteX0" fmla="*/ 0 w 6886575"/>
              <a:gd name="connsiteY0" fmla="*/ 0 h 2358812"/>
              <a:gd name="connsiteX1" fmla="*/ 321468 w 6886575"/>
              <a:gd name="connsiteY1" fmla="*/ 28575 h 2358812"/>
              <a:gd name="connsiteX2" fmla="*/ 735806 w 6886575"/>
              <a:gd name="connsiteY2" fmla="*/ 107156 h 2358812"/>
              <a:gd name="connsiteX3" fmla="*/ 1171575 w 6886575"/>
              <a:gd name="connsiteY3" fmla="*/ 214313 h 2358812"/>
              <a:gd name="connsiteX4" fmla="*/ 1550193 w 6886575"/>
              <a:gd name="connsiteY4" fmla="*/ 321469 h 2358812"/>
              <a:gd name="connsiteX5" fmla="*/ 1978818 w 6886575"/>
              <a:gd name="connsiteY5" fmla="*/ 500063 h 2358812"/>
              <a:gd name="connsiteX6" fmla="*/ 2521743 w 6886575"/>
              <a:gd name="connsiteY6" fmla="*/ 742950 h 2358812"/>
              <a:gd name="connsiteX7" fmla="*/ 3021806 w 6886575"/>
              <a:gd name="connsiteY7" fmla="*/ 992981 h 2358812"/>
              <a:gd name="connsiteX8" fmla="*/ 3378993 w 6886575"/>
              <a:gd name="connsiteY8" fmla="*/ 1250156 h 2358812"/>
              <a:gd name="connsiteX9" fmla="*/ 3843337 w 6886575"/>
              <a:gd name="connsiteY9" fmla="*/ 1564481 h 2358812"/>
              <a:gd name="connsiteX10" fmla="*/ 4257675 w 6886575"/>
              <a:gd name="connsiteY10" fmla="*/ 1807369 h 2358812"/>
              <a:gd name="connsiteX11" fmla="*/ 4500562 w 6886575"/>
              <a:gd name="connsiteY11" fmla="*/ 1914525 h 2358812"/>
              <a:gd name="connsiteX12" fmla="*/ 4943475 w 6886575"/>
              <a:gd name="connsiteY12" fmla="*/ 2078831 h 2358812"/>
              <a:gd name="connsiteX13" fmla="*/ 5343525 w 6886575"/>
              <a:gd name="connsiteY13" fmla="*/ 2178844 h 2358812"/>
              <a:gd name="connsiteX14" fmla="*/ 5772150 w 6886575"/>
              <a:gd name="connsiteY14" fmla="*/ 2271713 h 2358812"/>
              <a:gd name="connsiteX15" fmla="*/ 6186487 w 6886575"/>
              <a:gd name="connsiteY15" fmla="*/ 2314575 h 2358812"/>
              <a:gd name="connsiteX16" fmla="*/ 6486525 w 6886575"/>
              <a:gd name="connsiteY16" fmla="*/ 2343150 h 2358812"/>
              <a:gd name="connsiteX17" fmla="*/ 6743700 w 6886575"/>
              <a:gd name="connsiteY17" fmla="*/ 2357438 h 2358812"/>
              <a:gd name="connsiteX18" fmla="*/ 6886575 w 6886575"/>
              <a:gd name="connsiteY18" fmla="*/ 2357438 h 23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86575" h="2358812">
                <a:moveTo>
                  <a:pt x="0" y="0"/>
                </a:moveTo>
                <a:cubicBezTo>
                  <a:pt x="99417" y="5358"/>
                  <a:pt x="198834" y="10716"/>
                  <a:pt x="321468" y="28575"/>
                </a:cubicBezTo>
                <a:cubicBezTo>
                  <a:pt x="444102" y="46434"/>
                  <a:pt x="594121" y="76200"/>
                  <a:pt x="735806" y="107156"/>
                </a:cubicBezTo>
                <a:cubicBezTo>
                  <a:pt x="877491" y="138112"/>
                  <a:pt x="1035844" y="178594"/>
                  <a:pt x="1171575" y="214313"/>
                </a:cubicBezTo>
                <a:cubicBezTo>
                  <a:pt x="1307306" y="250032"/>
                  <a:pt x="1415653" y="273844"/>
                  <a:pt x="1550193" y="321469"/>
                </a:cubicBezTo>
                <a:cubicBezTo>
                  <a:pt x="1684733" y="369094"/>
                  <a:pt x="1816893" y="429816"/>
                  <a:pt x="1978818" y="500063"/>
                </a:cubicBezTo>
                <a:cubicBezTo>
                  <a:pt x="2140743" y="570310"/>
                  <a:pt x="2347912" y="660797"/>
                  <a:pt x="2521743" y="742950"/>
                </a:cubicBezTo>
                <a:cubicBezTo>
                  <a:pt x="2695574" y="825103"/>
                  <a:pt x="2878931" y="908447"/>
                  <a:pt x="3021806" y="992981"/>
                </a:cubicBezTo>
                <a:cubicBezTo>
                  <a:pt x="3164681" y="1077515"/>
                  <a:pt x="3242071" y="1154906"/>
                  <a:pt x="3378993" y="1250156"/>
                </a:cubicBezTo>
                <a:cubicBezTo>
                  <a:pt x="3515915" y="1345406"/>
                  <a:pt x="3696890" y="1471612"/>
                  <a:pt x="3843337" y="1564481"/>
                </a:cubicBezTo>
                <a:cubicBezTo>
                  <a:pt x="3989784" y="1657350"/>
                  <a:pt x="4148138" y="1749028"/>
                  <a:pt x="4257675" y="1807369"/>
                </a:cubicBezTo>
                <a:cubicBezTo>
                  <a:pt x="4367212" y="1865710"/>
                  <a:pt x="4386262" y="1869281"/>
                  <a:pt x="4500562" y="1914525"/>
                </a:cubicBezTo>
                <a:cubicBezTo>
                  <a:pt x="4614862" y="1959769"/>
                  <a:pt x="4802981" y="2034778"/>
                  <a:pt x="4943475" y="2078831"/>
                </a:cubicBezTo>
                <a:cubicBezTo>
                  <a:pt x="5083969" y="2122884"/>
                  <a:pt x="5205413" y="2146697"/>
                  <a:pt x="5343525" y="2178844"/>
                </a:cubicBezTo>
                <a:cubicBezTo>
                  <a:pt x="5481637" y="2210991"/>
                  <a:pt x="5631656" y="2249091"/>
                  <a:pt x="5772150" y="2271713"/>
                </a:cubicBezTo>
                <a:cubicBezTo>
                  <a:pt x="5912644" y="2294335"/>
                  <a:pt x="6186487" y="2314575"/>
                  <a:pt x="6186487" y="2314575"/>
                </a:cubicBezTo>
                <a:lnTo>
                  <a:pt x="6486525" y="2343150"/>
                </a:lnTo>
                <a:cubicBezTo>
                  <a:pt x="6579394" y="2350294"/>
                  <a:pt x="6677025" y="2355057"/>
                  <a:pt x="6743700" y="2357438"/>
                </a:cubicBezTo>
                <a:cubicBezTo>
                  <a:pt x="6810375" y="2359819"/>
                  <a:pt x="6848475" y="2358628"/>
                  <a:pt x="6886575" y="2357438"/>
                </a:cubicBezTo>
              </a:path>
            </a:pathLst>
          </a:custGeom>
          <a:noFill/>
          <a:ln w="381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3E10BF-6C91-E486-7F75-F882502EB662}"/>
              </a:ext>
            </a:extLst>
          </p:cNvPr>
          <p:cNvGrpSpPr/>
          <p:nvPr/>
        </p:nvGrpSpPr>
        <p:grpSpPr>
          <a:xfrm>
            <a:off x="2547777" y="1268884"/>
            <a:ext cx="7498659" cy="4532156"/>
            <a:chOff x="1721969" y="1902476"/>
            <a:chExt cx="7500612" cy="4533336"/>
          </a:xfrm>
        </p:grpSpPr>
        <p:sp>
          <p:nvSpPr>
            <p:cNvPr id="23" name="TextBox 22">
              <a:extLst>
                <a:ext uri="{FF2B5EF4-FFF2-40B4-BE49-F238E27FC236}">
                  <a16:creationId xmlns:a16="http://schemas.microsoft.com/office/drawing/2014/main" id="{C5612E11-2CC2-9E42-C8A6-FA89E1D2BFD2}"/>
                </a:ext>
              </a:extLst>
            </p:cNvPr>
            <p:cNvSpPr txBox="1"/>
            <p:nvPr/>
          </p:nvSpPr>
          <p:spPr>
            <a:xfrm>
              <a:off x="1850231" y="5079205"/>
              <a:ext cx="1004888" cy="553998"/>
            </a:xfrm>
            <a:prstGeom prst="rect">
              <a:avLst/>
            </a:prstGeom>
            <a:solidFill>
              <a:schemeClr val="tx1"/>
            </a:solidFill>
            <a:ln w="12700">
              <a:solidFill>
                <a:schemeClr val="tx1"/>
              </a:solidFill>
            </a:ln>
          </p:spPr>
          <p:txBody>
            <a:bodyPr wrap="square" rtlCol="0">
              <a:spAutoFit/>
            </a:bodyPr>
            <a:lstStyle/>
            <a:p>
              <a:pPr algn="ctr"/>
              <a:r>
                <a:rPr lang="en-US" sz="1000" dirty="0">
                  <a:solidFill>
                    <a:schemeClr val="bg1"/>
                  </a:solidFill>
                </a:rPr>
                <a:t>CMM 0</a:t>
              </a:r>
            </a:p>
            <a:p>
              <a:pPr algn="ctr"/>
              <a:r>
                <a:rPr lang="en-US" sz="1000" dirty="0">
                  <a:solidFill>
                    <a:schemeClr val="bg1"/>
                  </a:solidFill>
                </a:rPr>
                <a:t>Not</a:t>
              </a:r>
            </a:p>
            <a:p>
              <a:pPr algn="ctr"/>
              <a:r>
                <a:rPr lang="en-US" sz="1000" dirty="0">
                  <a:solidFill>
                    <a:schemeClr val="bg1"/>
                  </a:solidFill>
                </a:rPr>
                <a:t>Performed</a:t>
              </a:r>
            </a:p>
          </p:txBody>
        </p:sp>
        <p:sp>
          <p:nvSpPr>
            <p:cNvPr id="24" name="TextBox 23">
              <a:extLst>
                <a:ext uri="{FF2B5EF4-FFF2-40B4-BE49-F238E27FC236}">
                  <a16:creationId xmlns:a16="http://schemas.microsoft.com/office/drawing/2014/main" id="{A6D31739-3E5E-041B-ABF2-42A97B67885A}"/>
                </a:ext>
              </a:extLst>
            </p:cNvPr>
            <p:cNvSpPr txBox="1"/>
            <p:nvPr/>
          </p:nvSpPr>
          <p:spPr>
            <a:xfrm>
              <a:off x="3009900" y="4431505"/>
              <a:ext cx="1004888" cy="553998"/>
            </a:xfrm>
            <a:prstGeom prst="rect">
              <a:avLst/>
            </a:prstGeom>
            <a:solidFill>
              <a:srgbClr val="C00000"/>
            </a:solidFill>
            <a:ln w="12700">
              <a:solidFill>
                <a:schemeClr val="tx1"/>
              </a:solidFill>
            </a:ln>
          </p:spPr>
          <p:txBody>
            <a:bodyPr wrap="square" rtlCol="0">
              <a:spAutoFit/>
            </a:bodyPr>
            <a:lstStyle/>
            <a:p>
              <a:pPr algn="ctr"/>
              <a:r>
                <a:rPr lang="en-US" sz="1000" dirty="0">
                  <a:solidFill>
                    <a:schemeClr val="bg1"/>
                  </a:solidFill>
                </a:rPr>
                <a:t>CMM 1</a:t>
              </a:r>
            </a:p>
            <a:p>
              <a:pPr algn="ctr"/>
              <a:r>
                <a:rPr lang="en-US" sz="1000" dirty="0">
                  <a:solidFill>
                    <a:schemeClr val="bg1"/>
                  </a:solidFill>
                </a:rPr>
                <a:t>Performed</a:t>
              </a:r>
            </a:p>
            <a:p>
              <a:pPr algn="ctr"/>
              <a:r>
                <a:rPr lang="en-US" sz="1000" dirty="0">
                  <a:solidFill>
                    <a:schemeClr val="bg1"/>
                  </a:solidFill>
                </a:rPr>
                <a:t>Informally</a:t>
              </a:r>
            </a:p>
          </p:txBody>
        </p:sp>
        <p:sp>
          <p:nvSpPr>
            <p:cNvPr id="25" name="TextBox 24">
              <a:extLst>
                <a:ext uri="{FF2B5EF4-FFF2-40B4-BE49-F238E27FC236}">
                  <a16:creationId xmlns:a16="http://schemas.microsoft.com/office/drawing/2014/main" id="{A262B5EE-EB36-5A7F-4E8B-7648BEF5002F}"/>
                </a:ext>
              </a:extLst>
            </p:cNvPr>
            <p:cNvSpPr txBox="1"/>
            <p:nvPr/>
          </p:nvSpPr>
          <p:spPr>
            <a:xfrm>
              <a:off x="6546055" y="2546567"/>
              <a:ext cx="1004888" cy="553998"/>
            </a:xfrm>
            <a:prstGeom prst="rect">
              <a:avLst/>
            </a:prstGeom>
            <a:solidFill>
              <a:srgbClr val="548235"/>
            </a:solidFill>
            <a:ln w="12700">
              <a:solidFill>
                <a:schemeClr val="tx1"/>
              </a:solidFill>
            </a:ln>
          </p:spPr>
          <p:txBody>
            <a:bodyPr wrap="square" rtlCol="0" anchor="t">
              <a:spAutoFit/>
            </a:bodyPr>
            <a:lstStyle/>
            <a:p>
              <a:pPr algn="ctr"/>
              <a:r>
                <a:rPr lang="en-US" sz="1000" dirty="0">
                  <a:solidFill>
                    <a:schemeClr val="bg1"/>
                  </a:solidFill>
                </a:rPr>
                <a:t>CMM 4</a:t>
              </a:r>
            </a:p>
            <a:p>
              <a:pPr algn="ctr"/>
              <a:r>
                <a:rPr lang="en-US" sz="1000" dirty="0">
                  <a:solidFill>
                    <a:schemeClr val="bg1"/>
                  </a:solidFill>
                </a:rPr>
                <a:t>Quantitatively</a:t>
              </a:r>
            </a:p>
            <a:p>
              <a:pPr algn="ctr"/>
              <a:r>
                <a:rPr lang="en-US" sz="1000" dirty="0">
                  <a:solidFill>
                    <a:schemeClr val="bg1"/>
                  </a:solidFill>
                </a:rPr>
                <a:t>Controlled</a:t>
              </a:r>
            </a:p>
          </p:txBody>
        </p:sp>
        <p:sp>
          <p:nvSpPr>
            <p:cNvPr id="26" name="TextBox 25">
              <a:extLst>
                <a:ext uri="{FF2B5EF4-FFF2-40B4-BE49-F238E27FC236}">
                  <a16:creationId xmlns:a16="http://schemas.microsoft.com/office/drawing/2014/main" id="{52CA644B-DB4B-BABD-13CD-33A047AA7602}"/>
                </a:ext>
              </a:extLst>
            </p:cNvPr>
            <p:cNvSpPr txBox="1"/>
            <p:nvPr/>
          </p:nvSpPr>
          <p:spPr>
            <a:xfrm>
              <a:off x="7737007" y="1902476"/>
              <a:ext cx="1004888" cy="553998"/>
            </a:xfrm>
            <a:prstGeom prst="rect">
              <a:avLst/>
            </a:prstGeom>
            <a:solidFill>
              <a:srgbClr val="385723"/>
            </a:solidFill>
            <a:ln w="12700">
              <a:solidFill>
                <a:schemeClr val="tx1"/>
              </a:solidFill>
            </a:ln>
          </p:spPr>
          <p:txBody>
            <a:bodyPr wrap="square" rtlCol="0">
              <a:spAutoFit/>
            </a:bodyPr>
            <a:lstStyle/>
            <a:p>
              <a:pPr algn="ctr"/>
              <a:r>
                <a:rPr lang="en-US" sz="1000" dirty="0">
                  <a:solidFill>
                    <a:schemeClr val="bg1"/>
                  </a:solidFill>
                </a:rPr>
                <a:t>CMM 5</a:t>
              </a:r>
            </a:p>
            <a:p>
              <a:pPr algn="ctr"/>
              <a:r>
                <a:rPr lang="en-US" sz="1000" dirty="0">
                  <a:solidFill>
                    <a:schemeClr val="bg1"/>
                  </a:solidFill>
                </a:rPr>
                <a:t>Continuously</a:t>
              </a:r>
            </a:p>
            <a:p>
              <a:pPr algn="ctr"/>
              <a:r>
                <a:rPr lang="en-US" sz="1000" dirty="0">
                  <a:solidFill>
                    <a:schemeClr val="bg1"/>
                  </a:solidFill>
                </a:rPr>
                <a:t>Improving</a:t>
              </a:r>
            </a:p>
          </p:txBody>
        </p:sp>
        <p:sp>
          <p:nvSpPr>
            <p:cNvPr id="27" name="TextBox 26">
              <a:extLst>
                <a:ext uri="{FF2B5EF4-FFF2-40B4-BE49-F238E27FC236}">
                  <a16:creationId xmlns:a16="http://schemas.microsoft.com/office/drawing/2014/main" id="{B33BC0E1-DC57-AE4D-1AB5-90765CAEFF70}"/>
                </a:ext>
              </a:extLst>
            </p:cNvPr>
            <p:cNvSpPr txBox="1"/>
            <p:nvPr/>
          </p:nvSpPr>
          <p:spPr>
            <a:xfrm>
              <a:off x="4181474" y="3809999"/>
              <a:ext cx="1004888" cy="553998"/>
            </a:xfrm>
            <a:prstGeom prst="rect">
              <a:avLst/>
            </a:prstGeom>
            <a:solidFill>
              <a:srgbClr val="FFD966"/>
            </a:solidFill>
            <a:ln w="12700">
              <a:solidFill>
                <a:schemeClr val="tx1"/>
              </a:solidFill>
            </a:ln>
          </p:spPr>
          <p:txBody>
            <a:bodyPr wrap="square" rtlCol="0" anchor="ctr">
              <a:spAutoFit/>
            </a:bodyPr>
            <a:lstStyle/>
            <a:p>
              <a:pPr algn="ctr"/>
              <a:r>
                <a:rPr lang="en-US" sz="1000" dirty="0"/>
                <a:t>CMM 2</a:t>
              </a:r>
            </a:p>
            <a:p>
              <a:pPr algn="ctr"/>
              <a:r>
                <a:rPr lang="en-US" sz="1000" dirty="0"/>
                <a:t>Planned &amp; Tracked</a:t>
              </a:r>
            </a:p>
          </p:txBody>
        </p:sp>
        <p:sp>
          <p:nvSpPr>
            <p:cNvPr id="28" name="TextBox 27">
              <a:extLst>
                <a:ext uri="{FF2B5EF4-FFF2-40B4-BE49-F238E27FC236}">
                  <a16:creationId xmlns:a16="http://schemas.microsoft.com/office/drawing/2014/main" id="{316CBF27-6195-B6CC-4C66-20AEB87F0DC7}"/>
                </a:ext>
              </a:extLst>
            </p:cNvPr>
            <p:cNvSpPr txBox="1"/>
            <p:nvPr/>
          </p:nvSpPr>
          <p:spPr>
            <a:xfrm>
              <a:off x="5326856" y="3152001"/>
              <a:ext cx="1004888" cy="553998"/>
            </a:xfrm>
            <a:prstGeom prst="rect">
              <a:avLst/>
            </a:prstGeom>
            <a:solidFill>
              <a:srgbClr val="A9D18E"/>
            </a:solidFill>
            <a:ln w="12700">
              <a:solidFill>
                <a:schemeClr val="tx1"/>
              </a:solidFill>
            </a:ln>
          </p:spPr>
          <p:txBody>
            <a:bodyPr wrap="square" rtlCol="0">
              <a:spAutoFit/>
            </a:bodyPr>
            <a:lstStyle/>
            <a:p>
              <a:pPr algn="ctr"/>
              <a:r>
                <a:rPr lang="en-US" sz="1000" dirty="0"/>
                <a:t>CMM 3</a:t>
              </a:r>
            </a:p>
            <a:p>
              <a:pPr algn="ctr"/>
              <a:r>
                <a:rPr lang="en-US" sz="1000" dirty="0"/>
                <a:t>Well-Defined</a:t>
              </a:r>
            </a:p>
            <a:p>
              <a:pPr algn="ctr"/>
              <a:endParaRPr lang="en-US" sz="1000" dirty="0">
                <a:solidFill>
                  <a:schemeClr val="bg1"/>
                </a:solidFill>
              </a:endParaRPr>
            </a:p>
          </p:txBody>
        </p:sp>
        <p:cxnSp>
          <p:nvCxnSpPr>
            <p:cNvPr id="29" name="Straight Arrow Connector 28">
              <a:extLst>
                <a:ext uri="{FF2B5EF4-FFF2-40B4-BE49-F238E27FC236}">
                  <a16:creationId xmlns:a16="http://schemas.microsoft.com/office/drawing/2014/main" id="{B6554305-3430-ED2F-9861-47316C328091}"/>
                </a:ext>
              </a:extLst>
            </p:cNvPr>
            <p:cNvCxnSpPr/>
            <p:nvPr/>
          </p:nvCxnSpPr>
          <p:spPr>
            <a:xfrm>
              <a:off x="1735931" y="5773522"/>
              <a:ext cx="7486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F28550-5A5E-E56A-93FB-96C72DFB27BD}"/>
                </a:ext>
              </a:extLst>
            </p:cNvPr>
            <p:cNvCxnSpPr>
              <a:cxnSpLocks/>
            </p:cNvCxnSpPr>
            <p:nvPr/>
          </p:nvCxnSpPr>
          <p:spPr>
            <a:xfrm flipV="1">
              <a:off x="1735931" y="1909458"/>
              <a:ext cx="0" cy="38710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F64E3A7-D830-EFB9-0DE1-C64B18225385}"/>
                </a:ext>
              </a:extLst>
            </p:cNvPr>
            <p:cNvSpPr txBox="1"/>
            <p:nvPr/>
          </p:nvSpPr>
          <p:spPr>
            <a:xfrm>
              <a:off x="1735931" y="6128035"/>
              <a:ext cx="7486645" cy="307777"/>
            </a:xfrm>
            <a:prstGeom prst="rect">
              <a:avLst/>
            </a:prstGeom>
            <a:noFill/>
          </p:spPr>
          <p:txBody>
            <a:bodyPr wrap="square" rtlCol="0">
              <a:spAutoFit/>
            </a:bodyPr>
            <a:lstStyle/>
            <a:p>
              <a:pPr algn="ctr"/>
              <a:r>
                <a:rPr lang="en-US" b="1" dirty="0"/>
                <a:t>Maturity Level (People, Processes &amp; Technology)</a:t>
              </a:r>
            </a:p>
          </p:txBody>
        </p:sp>
        <p:sp>
          <p:nvSpPr>
            <p:cNvPr id="33" name="Rectangle 32">
              <a:extLst>
                <a:ext uri="{FF2B5EF4-FFF2-40B4-BE49-F238E27FC236}">
                  <a16:creationId xmlns:a16="http://schemas.microsoft.com/office/drawing/2014/main" id="{D934B5E8-F1C3-2DA9-9475-DCE1F5E78234}"/>
                </a:ext>
              </a:extLst>
            </p:cNvPr>
            <p:cNvSpPr/>
            <p:nvPr/>
          </p:nvSpPr>
          <p:spPr>
            <a:xfrm>
              <a:off x="1721969" y="5785610"/>
              <a:ext cx="7215186" cy="330457"/>
            </a:xfrm>
            <a:prstGeom prst="rect">
              <a:avLst/>
            </a:prstGeom>
            <a:gradFill>
              <a:gsLst>
                <a:gs pos="0">
                  <a:schemeClr val="tx1"/>
                </a:gs>
                <a:gs pos="57000">
                  <a:srgbClr val="A9D18E"/>
                </a:gs>
                <a:gs pos="41000">
                  <a:srgbClr val="FFD966"/>
                </a:gs>
                <a:gs pos="26000">
                  <a:srgbClr val="C00000"/>
                </a:gs>
                <a:gs pos="88000">
                  <a:srgbClr val="548235"/>
                </a:gs>
                <a:gs pos="13000">
                  <a:schemeClr val="tx1"/>
                </a:gs>
                <a:gs pos="74000">
                  <a:srgbClr val="548235"/>
                </a:gs>
                <a:gs pos="100000">
                  <a:srgbClr val="548235"/>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84E3368-AF74-6437-4C27-7DCF6A3EC7ED}"/>
                </a:ext>
              </a:extLst>
            </p:cNvPr>
            <p:cNvSpPr txBox="1"/>
            <p:nvPr/>
          </p:nvSpPr>
          <p:spPr>
            <a:xfrm>
              <a:off x="1866201" y="5766172"/>
              <a:ext cx="1022255" cy="369332"/>
            </a:xfrm>
            <a:prstGeom prst="rect">
              <a:avLst/>
            </a:prstGeom>
            <a:noFill/>
          </p:spPr>
          <p:txBody>
            <a:bodyPr wrap="square" rtlCol="0">
              <a:spAutoFit/>
            </a:bodyPr>
            <a:lstStyle/>
            <a:p>
              <a:pPr algn="ctr"/>
              <a:r>
                <a:rPr lang="en-US" sz="900" b="1" dirty="0">
                  <a:solidFill>
                    <a:schemeClr val="bg1"/>
                  </a:solidFill>
                </a:rPr>
                <a:t>Non-existent</a:t>
              </a:r>
            </a:p>
            <a:p>
              <a:pPr algn="ctr"/>
              <a:r>
                <a:rPr lang="en-US" sz="900" b="1" dirty="0">
                  <a:solidFill>
                    <a:schemeClr val="bg1"/>
                  </a:solidFill>
                </a:rPr>
                <a:t>Practices</a:t>
              </a:r>
            </a:p>
          </p:txBody>
        </p:sp>
        <p:sp>
          <p:nvSpPr>
            <p:cNvPr id="35" name="TextBox 34">
              <a:extLst>
                <a:ext uri="{FF2B5EF4-FFF2-40B4-BE49-F238E27FC236}">
                  <a16:creationId xmlns:a16="http://schemas.microsoft.com/office/drawing/2014/main" id="{B4A0F897-A8C3-911C-B523-B8585F708C66}"/>
                </a:ext>
              </a:extLst>
            </p:cNvPr>
            <p:cNvSpPr txBox="1"/>
            <p:nvPr/>
          </p:nvSpPr>
          <p:spPr>
            <a:xfrm>
              <a:off x="3028576" y="5766172"/>
              <a:ext cx="1022255" cy="369332"/>
            </a:xfrm>
            <a:prstGeom prst="rect">
              <a:avLst/>
            </a:prstGeom>
            <a:noFill/>
          </p:spPr>
          <p:txBody>
            <a:bodyPr wrap="square" rtlCol="0">
              <a:spAutoFit/>
            </a:bodyPr>
            <a:lstStyle/>
            <a:p>
              <a:pPr algn="ctr"/>
              <a:r>
                <a:rPr lang="en-US" sz="900" b="1" dirty="0">
                  <a:solidFill>
                    <a:schemeClr val="bg1"/>
                  </a:solidFill>
                </a:rPr>
                <a:t>Ad Hoc</a:t>
              </a:r>
            </a:p>
            <a:p>
              <a:pPr algn="ctr"/>
              <a:r>
                <a:rPr lang="en-US" sz="900" b="1" dirty="0">
                  <a:solidFill>
                    <a:schemeClr val="bg1"/>
                  </a:solidFill>
                </a:rPr>
                <a:t>Practices</a:t>
              </a:r>
            </a:p>
          </p:txBody>
        </p:sp>
        <p:sp>
          <p:nvSpPr>
            <p:cNvPr id="36" name="TextBox 35">
              <a:extLst>
                <a:ext uri="{FF2B5EF4-FFF2-40B4-BE49-F238E27FC236}">
                  <a16:creationId xmlns:a16="http://schemas.microsoft.com/office/drawing/2014/main" id="{499111E2-B70F-7B84-2928-8DD0CA37366F}"/>
                </a:ext>
              </a:extLst>
            </p:cNvPr>
            <p:cNvSpPr txBox="1"/>
            <p:nvPr/>
          </p:nvSpPr>
          <p:spPr>
            <a:xfrm>
              <a:off x="6638236" y="5766172"/>
              <a:ext cx="1005574" cy="369332"/>
            </a:xfrm>
            <a:prstGeom prst="rect">
              <a:avLst/>
            </a:prstGeom>
            <a:noFill/>
          </p:spPr>
          <p:txBody>
            <a:bodyPr wrap="square" rtlCol="0">
              <a:spAutoFit/>
            </a:bodyPr>
            <a:lstStyle/>
            <a:p>
              <a:pPr algn="ctr"/>
              <a:r>
                <a:rPr lang="en-US" sz="900" b="1" dirty="0">
                  <a:solidFill>
                    <a:schemeClr val="bg1"/>
                  </a:solidFill>
                </a:rPr>
                <a:t>Metrics-Driven</a:t>
              </a:r>
            </a:p>
            <a:p>
              <a:pPr algn="ctr"/>
              <a:r>
                <a:rPr lang="en-US" sz="900" b="1" dirty="0">
                  <a:solidFill>
                    <a:schemeClr val="bg1"/>
                  </a:solidFill>
                </a:rPr>
                <a:t>Governance</a:t>
              </a:r>
            </a:p>
          </p:txBody>
        </p:sp>
        <p:sp>
          <p:nvSpPr>
            <p:cNvPr id="37" name="TextBox 36">
              <a:extLst>
                <a:ext uri="{FF2B5EF4-FFF2-40B4-BE49-F238E27FC236}">
                  <a16:creationId xmlns:a16="http://schemas.microsoft.com/office/drawing/2014/main" id="{C6A6F03A-6D4C-93D9-C468-6D4B805D3639}"/>
                </a:ext>
              </a:extLst>
            </p:cNvPr>
            <p:cNvSpPr txBox="1"/>
            <p:nvPr/>
          </p:nvSpPr>
          <p:spPr>
            <a:xfrm>
              <a:off x="7930065" y="5766172"/>
              <a:ext cx="1005574" cy="369332"/>
            </a:xfrm>
            <a:prstGeom prst="rect">
              <a:avLst/>
            </a:prstGeom>
            <a:noFill/>
          </p:spPr>
          <p:txBody>
            <a:bodyPr wrap="square" rtlCol="0">
              <a:spAutoFit/>
            </a:bodyPr>
            <a:lstStyle/>
            <a:p>
              <a:pPr algn="ctr"/>
              <a:r>
                <a:rPr lang="en-US" sz="900" b="1" dirty="0">
                  <a:solidFill>
                    <a:schemeClr val="bg1"/>
                  </a:solidFill>
                </a:rPr>
                <a:t>World-Class</a:t>
              </a:r>
            </a:p>
            <a:p>
              <a:pPr algn="ctr"/>
              <a:r>
                <a:rPr lang="en-US" sz="900" b="1" dirty="0">
                  <a:solidFill>
                    <a:schemeClr val="bg1"/>
                  </a:solidFill>
                </a:rPr>
                <a:t>Practices</a:t>
              </a:r>
            </a:p>
          </p:txBody>
        </p:sp>
        <p:sp>
          <p:nvSpPr>
            <p:cNvPr id="38" name="TextBox 37">
              <a:extLst>
                <a:ext uri="{FF2B5EF4-FFF2-40B4-BE49-F238E27FC236}">
                  <a16:creationId xmlns:a16="http://schemas.microsoft.com/office/drawing/2014/main" id="{61811067-47E7-1D69-4220-FAB3964146CF}"/>
                </a:ext>
              </a:extLst>
            </p:cNvPr>
            <p:cNvSpPr txBox="1"/>
            <p:nvPr/>
          </p:nvSpPr>
          <p:spPr>
            <a:xfrm>
              <a:off x="4035766" y="5766172"/>
              <a:ext cx="1339818" cy="369332"/>
            </a:xfrm>
            <a:prstGeom prst="rect">
              <a:avLst/>
            </a:prstGeom>
            <a:noFill/>
          </p:spPr>
          <p:txBody>
            <a:bodyPr wrap="square" rtlCol="0">
              <a:spAutoFit/>
            </a:bodyPr>
            <a:lstStyle/>
            <a:p>
              <a:pPr algn="ctr"/>
              <a:r>
                <a:rPr lang="en-US" sz="900" b="1" dirty="0"/>
                <a:t>Requirements-Driven</a:t>
              </a:r>
            </a:p>
            <a:p>
              <a:pPr algn="ctr"/>
              <a:r>
                <a:rPr lang="en-US" sz="900" b="1" dirty="0"/>
                <a:t>Practices</a:t>
              </a:r>
            </a:p>
          </p:txBody>
        </p:sp>
        <p:sp>
          <p:nvSpPr>
            <p:cNvPr id="39" name="TextBox 38">
              <a:extLst>
                <a:ext uri="{FF2B5EF4-FFF2-40B4-BE49-F238E27FC236}">
                  <a16:creationId xmlns:a16="http://schemas.microsoft.com/office/drawing/2014/main" id="{65ADE4AF-0435-B92E-35F2-8AFCC352B75A}"/>
                </a:ext>
              </a:extLst>
            </p:cNvPr>
            <p:cNvSpPr txBox="1"/>
            <p:nvPr/>
          </p:nvSpPr>
          <p:spPr>
            <a:xfrm>
              <a:off x="5409496" y="5766172"/>
              <a:ext cx="1077024" cy="369332"/>
            </a:xfrm>
            <a:prstGeom prst="rect">
              <a:avLst/>
            </a:prstGeom>
            <a:noFill/>
          </p:spPr>
          <p:txBody>
            <a:bodyPr wrap="square" rtlCol="0">
              <a:spAutoFit/>
            </a:bodyPr>
            <a:lstStyle/>
            <a:p>
              <a:pPr algn="ctr"/>
              <a:r>
                <a:rPr lang="en-US" sz="900" b="1" dirty="0"/>
                <a:t>Enterprise-Wide</a:t>
              </a:r>
            </a:p>
            <a:p>
              <a:pPr algn="ctr"/>
              <a:r>
                <a:rPr lang="en-US" sz="900" b="1" dirty="0"/>
                <a:t>Standardization</a:t>
              </a:r>
            </a:p>
          </p:txBody>
        </p:sp>
      </p:grpSp>
      <p:sp>
        <p:nvSpPr>
          <p:cNvPr id="9" name="Freeform 8">
            <a:extLst>
              <a:ext uri="{FF2B5EF4-FFF2-40B4-BE49-F238E27FC236}">
                <a16:creationId xmlns:a16="http://schemas.microsoft.com/office/drawing/2014/main" id="{C433E385-A4CE-F097-1656-E978B7FC7B11}"/>
              </a:ext>
            </a:extLst>
          </p:cNvPr>
          <p:cNvSpPr/>
          <p:nvPr/>
        </p:nvSpPr>
        <p:spPr>
          <a:xfrm>
            <a:off x="2711715" y="1716061"/>
            <a:ext cx="6913349" cy="2600173"/>
          </a:xfrm>
          <a:custGeom>
            <a:avLst/>
            <a:gdLst>
              <a:gd name="connsiteX0" fmla="*/ 0 w 6915150"/>
              <a:gd name="connsiteY0" fmla="*/ 2600850 h 2600850"/>
              <a:gd name="connsiteX1" fmla="*/ 292894 w 6915150"/>
              <a:gd name="connsiteY1" fmla="*/ 2500837 h 2600850"/>
              <a:gd name="connsiteX2" fmla="*/ 521494 w 6915150"/>
              <a:gd name="connsiteY2" fmla="*/ 2400825 h 2600850"/>
              <a:gd name="connsiteX3" fmla="*/ 814388 w 6915150"/>
              <a:gd name="connsiteY3" fmla="*/ 2222231 h 2600850"/>
              <a:gd name="connsiteX4" fmla="*/ 1135856 w 6915150"/>
              <a:gd name="connsiteY4" fmla="*/ 1922194 h 2600850"/>
              <a:gd name="connsiteX5" fmla="*/ 1557338 w 6915150"/>
              <a:gd name="connsiteY5" fmla="*/ 1522144 h 2600850"/>
              <a:gd name="connsiteX6" fmla="*/ 1928813 w 6915150"/>
              <a:gd name="connsiteY6" fmla="*/ 1222106 h 2600850"/>
              <a:gd name="connsiteX7" fmla="*/ 2264569 w 6915150"/>
              <a:gd name="connsiteY7" fmla="*/ 936356 h 2600850"/>
              <a:gd name="connsiteX8" fmla="*/ 2721769 w 6915150"/>
              <a:gd name="connsiteY8" fmla="*/ 643462 h 2600850"/>
              <a:gd name="connsiteX9" fmla="*/ 3078956 w 6915150"/>
              <a:gd name="connsiteY9" fmla="*/ 386287 h 2600850"/>
              <a:gd name="connsiteX10" fmla="*/ 3486150 w 6915150"/>
              <a:gd name="connsiteY10" fmla="*/ 164831 h 2600850"/>
              <a:gd name="connsiteX11" fmla="*/ 3964781 w 6915150"/>
              <a:gd name="connsiteY11" fmla="*/ 43387 h 2600850"/>
              <a:gd name="connsiteX12" fmla="*/ 4414838 w 6915150"/>
              <a:gd name="connsiteY12" fmla="*/ 525 h 2600850"/>
              <a:gd name="connsiteX13" fmla="*/ 4793456 w 6915150"/>
              <a:gd name="connsiteY13" fmla="*/ 21956 h 2600850"/>
              <a:gd name="connsiteX14" fmla="*/ 5222081 w 6915150"/>
              <a:gd name="connsiteY14" fmla="*/ 57675 h 2600850"/>
              <a:gd name="connsiteX15" fmla="*/ 5564981 w 6915150"/>
              <a:gd name="connsiteY15" fmla="*/ 100537 h 2600850"/>
              <a:gd name="connsiteX16" fmla="*/ 6157913 w 6915150"/>
              <a:gd name="connsiteY16" fmla="*/ 207694 h 2600850"/>
              <a:gd name="connsiteX17" fmla="*/ 6465094 w 6915150"/>
              <a:gd name="connsiteY17" fmla="*/ 279131 h 2600850"/>
              <a:gd name="connsiteX18" fmla="*/ 6729413 w 6915150"/>
              <a:gd name="connsiteY18" fmla="*/ 343425 h 2600850"/>
              <a:gd name="connsiteX19" fmla="*/ 6915150 w 6915150"/>
              <a:gd name="connsiteY19" fmla="*/ 393431 h 2600850"/>
              <a:gd name="connsiteX20" fmla="*/ 6915150 w 6915150"/>
              <a:gd name="connsiteY20" fmla="*/ 393431 h 26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15150" h="2600850">
                <a:moveTo>
                  <a:pt x="0" y="2600850"/>
                </a:moveTo>
                <a:cubicBezTo>
                  <a:pt x="102989" y="2567512"/>
                  <a:pt x="205979" y="2534174"/>
                  <a:pt x="292894" y="2500837"/>
                </a:cubicBezTo>
                <a:cubicBezTo>
                  <a:pt x="379809" y="2467500"/>
                  <a:pt x="434578" y="2447259"/>
                  <a:pt x="521494" y="2400825"/>
                </a:cubicBezTo>
                <a:cubicBezTo>
                  <a:pt x="608410" y="2354391"/>
                  <a:pt x="711994" y="2302003"/>
                  <a:pt x="814388" y="2222231"/>
                </a:cubicBezTo>
                <a:cubicBezTo>
                  <a:pt x="916782" y="2142459"/>
                  <a:pt x="1135856" y="1922194"/>
                  <a:pt x="1135856" y="1922194"/>
                </a:cubicBezTo>
                <a:cubicBezTo>
                  <a:pt x="1259681" y="1805513"/>
                  <a:pt x="1425179" y="1638825"/>
                  <a:pt x="1557338" y="1522144"/>
                </a:cubicBezTo>
                <a:cubicBezTo>
                  <a:pt x="1689497" y="1405463"/>
                  <a:pt x="1810941" y="1319737"/>
                  <a:pt x="1928813" y="1222106"/>
                </a:cubicBezTo>
                <a:cubicBezTo>
                  <a:pt x="2046685" y="1124475"/>
                  <a:pt x="2132410" y="1032797"/>
                  <a:pt x="2264569" y="936356"/>
                </a:cubicBezTo>
                <a:cubicBezTo>
                  <a:pt x="2396728" y="839915"/>
                  <a:pt x="2586038" y="735140"/>
                  <a:pt x="2721769" y="643462"/>
                </a:cubicBezTo>
                <a:cubicBezTo>
                  <a:pt x="2857500" y="551784"/>
                  <a:pt x="2951559" y="466059"/>
                  <a:pt x="3078956" y="386287"/>
                </a:cubicBezTo>
                <a:cubicBezTo>
                  <a:pt x="3206353" y="306515"/>
                  <a:pt x="3338513" y="221981"/>
                  <a:pt x="3486150" y="164831"/>
                </a:cubicBezTo>
                <a:cubicBezTo>
                  <a:pt x="3633787" y="107681"/>
                  <a:pt x="3810000" y="70771"/>
                  <a:pt x="3964781" y="43387"/>
                </a:cubicBezTo>
                <a:cubicBezTo>
                  <a:pt x="4119562" y="16003"/>
                  <a:pt x="4276726" y="4097"/>
                  <a:pt x="4414838" y="525"/>
                </a:cubicBezTo>
                <a:cubicBezTo>
                  <a:pt x="4552950" y="-3047"/>
                  <a:pt x="4658916" y="12431"/>
                  <a:pt x="4793456" y="21956"/>
                </a:cubicBezTo>
                <a:cubicBezTo>
                  <a:pt x="4927996" y="31481"/>
                  <a:pt x="5093494" y="44578"/>
                  <a:pt x="5222081" y="57675"/>
                </a:cubicBezTo>
                <a:cubicBezTo>
                  <a:pt x="5350669" y="70772"/>
                  <a:pt x="5409009" y="75534"/>
                  <a:pt x="5564981" y="100537"/>
                </a:cubicBezTo>
                <a:cubicBezTo>
                  <a:pt x="5720953" y="125540"/>
                  <a:pt x="6007894" y="177928"/>
                  <a:pt x="6157913" y="207694"/>
                </a:cubicBezTo>
                <a:cubicBezTo>
                  <a:pt x="6307932" y="237460"/>
                  <a:pt x="6465094" y="279131"/>
                  <a:pt x="6465094" y="279131"/>
                </a:cubicBezTo>
                <a:lnTo>
                  <a:pt x="6729413" y="343425"/>
                </a:lnTo>
                <a:cubicBezTo>
                  <a:pt x="6804422" y="362475"/>
                  <a:pt x="6915150" y="393431"/>
                  <a:pt x="6915150" y="393431"/>
                </a:cubicBezTo>
                <a:lnTo>
                  <a:pt x="6915150" y="393431"/>
                </a:lnTo>
              </a:path>
            </a:pathLst>
          </a:custGeom>
          <a:noFill/>
          <a:ln w="38100">
            <a:solidFill>
              <a:srgbClr val="7030A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738D93-B6BB-A232-DA01-2D065A8C5AA0}"/>
              </a:ext>
            </a:extLst>
          </p:cNvPr>
          <p:cNvSpPr/>
          <p:nvPr/>
        </p:nvSpPr>
        <p:spPr>
          <a:xfrm>
            <a:off x="4885347" y="1263897"/>
            <a:ext cx="75944" cy="3849195"/>
          </a:xfrm>
          <a:prstGeom prst="rect">
            <a:avLst/>
          </a:prstGeom>
          <a:pattFill prst="wdUpDiag">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388A944-CD81-E35D-2A1C-3AAEA80D519C}"/>
              </a:ext>
            </a:extLst>
          </p:cNvPr>
          <p:cNvSpPr txBox="1"/>
          <p:nvPr/>
        </p:nvSpPr>
        <p:spPr>
          <a:xfrm>
            <a:off x="3577176" y="1157827"/>
            <a:ext cx="1005312" cy="369236"/>
          </a:xfrm>
          <a:prstGeom prst="rect">
            <a:avLst/>
          </a:prstGeom>
          <a:noFill/>
        </p:spPr>
        <p:txBody>
          <a:bodyPr wrap="square" rtlCol="0">
            <a:spAutoFit/>
          </a:bodyPr>
          <a:lstStyle/>
          <a:p>
            <a:pPr algn="ctr"/>
            <a:r>
              <a:rPr lang="en-US" sz="900" b="1" dirty="0">
                <a:solidFill>
                  <a:srgbClr val="FF0000"/>
                </a:solidFill>
              </a:rPr>
              <a:t>Excessive</a:t>
            </a:r>
          </a:p>
          <a:p>
            <a:pPr algn="ctr"/>
            <a:r>
              <a:rPr lang="en-US" sz="900" b="1" dirty="0">
                <a:solidFill>
                  <a:srgbClr val="FF0000"/>
                </a:solidFill>
              </a:rPr>
              <a:t>Risk Taking</a:t>
            </a:r>
          </a:p>
        </p:txBody>
      </p:sp>
      <p:sp>
        <p:nvSpPr>
          <p:cNvPr id="12" name="TextBox 11">
            <a:extLst>
              <a:ext uri="{FF2B5EF4-FFF2-40B4-BE49-F238E27FC236}">
                <a16:creationId xmlns:a16="http://schemas.microsoft.com/office/drawing/2014/main" id="{D2231CF8-A415-2AAE-52B5-74829783EF5C}"/>
              </a:ext>
            </a:extLst>
          </p:cNvPr>
          <p:cNvSpPr txBox="1"/>
          <p:nvPr/>
        </p:nvSpPr>
        <p:spPr>
          <a:xfrm>
            <a:off x="7401671" y="2990066"/>
            <a:ext cx="1005312" cy="369236"/>
          </a:xfrm>
          <a:prstGeom prst="rect">
            <a:avLst/>
          </a:prstGeom>
          <a:noFill/>
        </p:spPr>
        <p:txBody>
          <a:bodyPr wrap="square" rtlCol="0">
            <a:spAutoFit/>
          </a:bodyPr>
          <a:lstStyle/>
          <a:p>
            <a:pPr algn="ctr"/>
            <a:r>
              <a:rPr lang="en-US" sz="900" b="1" dirty="0">
                <a:solidFill>
                  <a:srgbClr val="FF0000"/>
                </a:solidFill>
              </a:rPr>
              <a:t>Optimal</a:t>
            </a:r>
          </a:p>
          <a:p>
            <a:pPr algn="ctr"/>
            <a:r>
              <a:rPr lang="en-US" sz="900" b="1" dirty="0">
                <a:solidFill>
                  <a:srgbClr val="FF0000"/>
                </a:solidFill>
              </a:rPr>
              <a:t>Risk Taking</a:t>
            </a:r>
          </a:p>
        </p:txBody>
      </p:sp>
      <p:sp>
        <p:nvSpPr>
          <p:cNvPr id="13" name="TextBox 12">
            <a:extLst>
              <a:ext uri="{FF2B5EF4-FFF2-40B4-BE49-F238E27FC236}">
                <a16:creationId xmlns:a16="http://schemas.microsoft.com/office/drawing/2014/main" id="{0ED30DDC-00C7-03D8-0772-8773F600AE95}"/>
              </a:ext>
            </a:extLst>
          </p:cNvPr>
          <p:cNvSpPr txBox="1"/>
          <p:nvPr/>
        </p:nvSpPr>
        <p:spPr>
          <a:xfrm>
            <a:off x="455371" y="5877963"/>
            <a:ext cx="438080" cy="229248"/>
          </a:xfrm>
          <a:prstGeom prst="rect">
            <a:avLst/>
          </a:prstGeom>
          <a:noFill/>
        </p:spPr>
        <p:txBody>
          <a:bodyPr wrap="square" rtlCol="0">
            <a:spAutoFit/>
          </a:bodyPr>
          <a:lstStyle/>
          <a:p>
            <a:r>
              <a:rPr lang="en-US" sz="900" b="1" dirty="0">
                <a:solidFill>
                  <a:srgbClr val="FF0000"/>
                </a:solidFill>
              </a:rPr>
              <a:t>Risk</a:t>
            </a:r>
          </a:p>
        </p:txBody>
      </p:sp>
      <p:sp>
        <p:nvSpPr>
          <p:cNvPr id="14" name="TextBox 13">
            <a:extLst>
              <a:ext uri="{FF2B5EF4-FFF2-40B4-BE49-F238E27FC236}">
                <a16:creationId xmlns:a16="http://schemas.microsoft.com/office/drawing/2014/main" id="{9FA3A94D-2878-C4ED-8B33-3898E2690A90}"/>
              </a:ext>
            </a:extLst>
          </p:cNvPr>
          <p:cNvSpPr txBox="1"/>
          <p:nvPr/>
        </p:nvSpPr>
        <p:spPr>
          <a:xfrm>
            <a:off x="3763057" y="2387244"/>
            <a:ext cx="1005312" cy="369236"/>
          </a:xfrm>
          <a:prstGeom prst="rect">
            <a:avLst/>
          </a:prstGeom>
          <a:noFill/>
        </p:spPr>
        <p:txBody>
          <a:bodyPr wrap="square" rtlCol="0">
            <a:spAutoFit/>
          </a:bodyPr>
          <a:lstStyle/>
          <a:p>
            <a:pPr algn="ctr"/>
            <a:r>
              <a:rPr lang="en-US" sz="900" b="1" dirty="0">
                <a:solidFill>
                  <a:srgbClr val="385723"/>
                </a:solidFill>
              </a:rPr>
              <a:t>Little or No</a:t>
            </a:r>
          </a:p>
          <a:p>
            <a:pPr algn="ctr"/>
            <a:r>
              <a:rPr lang="en-US" sz="900" b="1" dirty="0">
                <a:solidFill>
                  <a:srgbClr val="385723"/>
                </a:solidFill>
              </a:rPr>
              <a:t>Oversight</a:t>
            </a:r>
          </a:p>
        </p:txBody>
      </p:sp>
      <p:sp>
        <p:nvSpPr>
          <p:cNvPr id="15" name="TextBox 14">
            <a:extLst>
              <a:ext uri="{FF2B5EF4-FFF2-40B4-BE49-F238E27FC236}">
                <a16:creationId xmlns:a16="http://schemas.microsoft.com/office/drawing/2014/main" id="{1AACE249-2321-DEC0-F18E-29A8244D7D81}"/>
              </a:ext>
            </a:extLst>
          </p:cNvPr>
          <p:cNvSpPr txBox="1"/>
          <p:nvPr/>
        </p:nvSpPr>
        <p:spPr>
          <a:xfrm>
            <a:off x="5830616" y="3303868"/>
            <a:ext cx="1005312" cy="369236"/>
          </a:xfrm>
          <a:prstGeom prst="rect">
            <a:avLst/>
          </a:prstGeom>
          <a:noFill/>
        </p:spPr>
        <p:txBody>
          <a:bodyPr wrap="square" rtlCol="0">
            <a:spAutoFit/>
          </a:bodyPr>
          <a:lstStyle/>
          <a:p>
            <a:pPr algn="ctr"/>
            <a:r>
              <a:rPr lang="en-US" sz="900" b="1" dirty="0">
                <a:solidFill>
                  <a:srgbClr val="385723"/>
                </a:solidFill>
              </a:rPr>
              <a:t>Annual</a:t>
            </a:r>
          </a:p>
          <a:p>
            <a:pPr algn="ctr"/>
            <a:r>
              <a:rPr lang="en-US" sz="900" b="1" dirty="0">
                <a:solidFill>
                  <a:srgbClr val="385723"/>
                </a:solidFill>
              </a:rPr>
              <a:t>Reviews</a:t>
            </a:r>
          </a:p>
        </p:txBody>
      </p:sp>
      <p:sp>
        <p:nvSpPr>
          <p:cNvPr id="16" name="TextBox 15">
            <a:extLst>
              <a:ext uri="{FF2B5EF4-FFF2-40B4-BE49-F238E27FC236}">
                <a16:creationId xmlns:a16="http://schemas.microsoft.com/office/drawing/2014/main" id="{C5DDC570-D1D2-B938-5BC7-A4406B0E7D30}"/>
              </a:ext>
            </a:extLst>
          </p:cNvPr>
          <p:cNvSpPr txBox="1"/>
          <p:nvPr/>
        </p:nvSpPr>
        <p:spPr>
          <a:xfrm>
            <a:off x="7156351" y="3786333"/>
            <a:ext cx="1268686" cy="369236"/>
          </a:xfrm>
          <a:prstGeom prst="rect">
            <a:avLst/>
          </a:prstGeom>
          <a:noFill/>
        </p:spPr>
        <p:txBody>
          <a:bodyPr wrap="square" rtlCol="0">
            <a:spAutoFit/>
          </a:bodyPr>
          <a:lstStyle/>
          <a:p>
            <a:pPr algn="ctr"/>
            <a:r>
              <a:rPr lang="en-US" sz="900" b="1" dirty="0">
                <a:solidFill>
                  <a:srgbClr val="385723"/>
                </a:solidFill>
              </a:rPr>
              <a:t>Monthly / Quarterly</a:t>
            </a:r>
          </a:p>
          <a:p>
            <a:pPr algn="ctr"/>
            <a:r>
              <a:rPr lang="en-US" sz="900" b="1" dirty="0">
                <a:solidFill>
                  <a:srgbClr val="385723"/>
                </a:solidFill>
              </a:rPr>
              <a:t>Reviews</a:t>
            </a:r>
          </a:p>
        </p:txBody>
      </p:sp>
      <p:sp>
        <p:nvSpPr>
          <p:cNvPr id="17" name="TextBox 16">
            <a:extLst>
              <a:ext uri="{FF2B5EF4-FFF2-40B4-BE49-F238E27FC236}">
                <a16:creationId xmlns:a16="http://schemas.microsoft.com/office/drawing/2014/main" id="{BDD3CFBF-10F4-B270-E492-55F1640FD840}"/>
              </a:ext>
            </a:extLst>
          </p:cNvPr>
          <p:cNvSpPr txBox="1"/>
          <p:nvPr/>
        </p:nvSpPr>
        <p:spPr>
          <a:xfrm>
            <a:off x="8754256" y="3906387"/>
            <a:ext cx="1200027" cy="507699"/>
          </a:xfrm>
          <a:prstGeom prst="rect">
            <a:avLst/>
          </a:prstGeom>
          <a:noFill/>
        </p:spPr>
        <p:txBody>
          <a:bodyPr wrap="square" rtlCol="0">
            <a:spAutoFit/>
          </a:bodyPr>
          <a:lstStyle/>
          <a:p>
            <a:pPr algn="ctr"/>
            <a:r>
              <a:rPr lang="en-US" sz="900" b="1" dirty="0">
                <a:solidFill>
                  <a:srgbClr val="385723"/>
                </a:solidFill>
              </a:rPr>
              <a:t>Near Real-time</a:t>
            </a:r>
          </a:p>
          <a:p>
            <a:pPr algn="ctr"/>
            <a:r>
              <a:rPr lang="en-US" sz="900" b="1" dirty="0">
                <a:solidFill>
                  <a:srgbClr val="385723"/>
                </a:solidFill>
              </a:rPr>
              <a:t>Reviews</a:t>
            </a:r>
          </a:p>
          <a:p>
            <a:pPr algn="ctr"/>
            <a:r>
              <a:rPr lang="en-US" sz="900" b="1" dirty="0">
                <a:solidFill>
                  <a:srgbClr val="385723"/>
                </a:solidFill>
              </a:rPr>
              <a:t>(AI/ML-driven)</a:t>
            </a:r>
          </a:p>
        </p:txBody>
      </p:sp>
      <p:sp>
        <p:nvSpPr>
          <p:cNvPr id="19" name="TextBox 18">
            <a:extLst>
              <a:ext uri="{FF2B5EF4-FFF2-40B4-BE49-F238E27FC236}">
                <a16:creationId xmlns:a16="http://schemas.microsoft.com/office/drawing/2014/main" id="{E4D79DF2-9961-54B1-96E0-A262F90BCE5A}"/>
              </a:ext>
            </a:extLst>
          </p:cNvPr>
          <p:cNvSpPr txBox="1"/>
          <p:nvPr/>
        </p:nvSpPr>
        <p:spPr>
          <a:xfrm>
            <a:off x="6617984" y="1323654"/>
            <a:ext cx="1065916" cy="369236"/>
          </a:xfrm>
          <a:prstGeom prst="rect">
            <a:avLst/>
          </a:prstGeom>
          <a:noFill/>
        </p:spPr>
        <p:txBody>
          <a:bodyPr wrap="square" rtlCol="0">
            <a:spAutoFit/>
          </a:bodyPr>
          <a:lstStyle/>
          <a:p>
            <a:pPr algn="ctr"/>
            <a:r>
              <a:rPr lang="en-US" sz="900" b="1" dirty="0">
                <a:solidFill>
                  <a:srgbClr val="7030A0"/>
                </a:solidFill>
              </a:rPr>
              <a:t>Optimal</a:t>
            </a:r>
          </a:p>
          <a:p>
            <a:pPr algn="ctr"/>
            <a:r>
              <a:rPr lang="en-US" sz="900" b="1" dirty="0">
                <a:solidFill>
                  <a:srgbClr val="7030A0"/>
                </a:solidFill>
              </a:rPr>
              <a:t>Perceived Value</a:t>
            </a:r>
          </a:p>
        </p:txBody>
      </p:sp>
      <p:sp>
        <p:nvSpPr>
          <p:cNvPr id="20" name="TextBox 19">
            <a:extLst>
              <a:ext uri="{FF2B5EF4-FFF2-40B4-BE49-F238E27FC236}">
                <a16:creationId xmlns:a16="http://schemas.microsoft.com/office/drawing/2014/main" id="{9E1E70B5-A17E-4179-1B9A-20FFB82ED96C}"/>
              </a:ext>
            </a:extLst>
          </p:cNvPr>
          <p:cNvSpPr txBox="1"/>
          <p:nvPr/>
        </p:nvSpPr>
        <p:spPr>
          <a:xfrm>
            <a:off x="8619751" y="2068684"/>
            <a:ext cx="1066973" cy="369236"/>
          </a:xfrm>
          <a:prstGeom prst="rect">
            <a:avLst/>
          </a:prstGeom>
          <a:noFill/>
        </p:spPr>
        <p:txBody>
          <a:bodyPr wrap="square" rtlCol="0">
            <a:spAutoFit/>
          </a:bodyPr>
          <a:lstStyle/>
          <a:p>
            <a:pPr algn="ctr"/>
            <a:r>
              <a:rPr lang="en-US" sz="900" b="1" dirty="0">
                <a:solidFill>
                  <a:srgbClr val="7030A0"/>
                </a:solidFill>
              </a:rPr>
              <a:t>Diminishing</a:t>
            </a:r>
          </a:p>
          <a:p>
            <a:pPr algn="ctr"/>
            <a:r>
              <a:rPr lang="en-US" sz="900" b="1" dirty="0">
                <a:solidFill>
                  <a:srgbClr val="7030A0"/>
                </a:solidFill>
              </a:rPr>
              <a:t>Perceived Value</a:t>
            </a:r>
          </a:p>
        </p:txBody>
      </p:sp>
      <p:sp>
        <p:nvSpPr>
          <p:cNvPr id="3" name="TextBox 2">
            <a:extLst>
              <a:ext uri="{FF2B5EF4-FFF2-40B4-BE49-F238E27FC236}">
                <a16:creationId xmlns:a16="http://schemas.microsoft.com/office/drawing/2014/main" id="{A3F2A350-31BE-A256-C2C2-4A81C5CE50F1}"/>
              </a:ext>
            </a:extLst>
          </p:cNvPr>
          <p:cNvSpPr txBox="1"/>
          <p:nvPr/>
        </p:nvSpPr>
        <p:spPr>
          <a:xfrm>
            <a:off x="455617" y="5647191"/>
            <a:ext cx="1295102" cy="230772"/>
          </a:xfrm>
          <a:prstGeom prst="rect">
            <a:avLst/>
          </a:prstGeom>
          <a:noFill/>
        </p:spPr>
        <p:txBody>
          <a:bodyPr wrap="square" rtlCol="0">
            <a:spAutoFit/>
          </a:bodyPr>
          <a:lstStyle/>
          <a:p>
            <a:r>
              <a:rPr lang="en-US" sz="900" b="1" dirty="0">
                <a:solidFill>
                  <a:srgbClr val="385723"/>
                </a:solidFill>
              </a:rPr>
              <a:t>Process Review Lag</a:t>
            </a:r>
          </a:p>
        </p:txBody>
      </p:sp>
      <p:sp>
        <p:nvSpPr>
          <p:cNvPr id="4" name="TextBox 3">
            <a:extLst>
              <a:ext uri="{FF2B5EF4-FFF2-40B4-BE49-F238E27FC236}">
                <a16:creationId xmlns:a16="http://schemas.microsoft.com/office/drawing/2014/main" id="{F9A6E2E7-2EE8-CAA3-8D88-F104748848AC}"/>
              </a:ext>
            </a:extLst>
          </p:cNvPr>
          <p:cNvSpPr txBox="1"/>
          <p:nvPr/>
        </p:nvSpPr>
        <p:spPr>
          <a:xfrm>
            <a:off x="455618" y="5416419"/>
            <a:ext cx="1193585" cy="230772"/>
          </a:xfrm>
          <a:prstGeom prst="rect">
            <a:avLst/>
          </a:prstGeom>
          <a:noFill/>
        </p:spPr>
        <p:txBody>
          <a:bodyPr wrap="square" rtlCol="0">
            <a:spAutoFit/>
          </a:bodyPr>
          <a:lstStyle/>
          <a:p>
            <a:r>
              <a:rPr lang="en-US" sz="900" b="1" dirty="0">
                <a:solidFill>
                  <a:srgbClr val="7030A0"/>
                </a:solidFill>
              </a:rPr>
              <a:t>Stakeholder Value</a:t>
            </a:r>
          </a:p>
        </p:txBody>
      </p:sp>
      <p:sp>
        <p:nvSpPr>
          <p:cNvPr id="6" name="TextBox 5">
            <a:extLst>
              <a:ext uri="{FF2B5EF4-FFF2-40B4-BE49-F238E27FC236}">
                <a16:creationId xmlns:a16="http://schemas.microsoft.com/office/drawing/2014/main" id="{671BE218-BDDF-55AA-FB01-8B4256AB0BE8}"/>
              </a:ext>
            </a:extLst>
          </p:cNvPr>
          <p:cNvSpPr txBox="1"/>
          <p:nvPr/>
        </p:nvSpPr>
        <p:spPr>
          <a:xfrm>
            <a:off x="455371" y="5185647"/>
            <a:ext cx="1479766" cy="230772"/>
          </a:xfrm>
          <a:prstGeom prst="rect">
            <a:avLst/>
          </a:prstGeom>
          <a:noFill/>
        </p:spPr>
        <p:txBody>
          <a:bodyPr wrap="square" rtlCol="0">
            <a:spAutoFit/>
          </a:bodyPr>
          <a:lstStyle/>
          <a:p>
            <a:r>
              <a:rPr lang="en-US" sz="900" b="1" dirty="0">
                <a:solidFill>
                  <a:schemeClr val="tx1"/>
                </a:solidFill>
              </a:rPr>
              <a:t>Cost and Complexity</a:t>
            </a:r>
          </a:p>
        </p:txBody>
      </p:sp>
      <p:sp>
        <p:nvSpPr>
          <p:cNvPr id="41" name="TextBox 40">
            <a:extLst>
              <a:ext uri="{FF2B5EF4-FFF2-40B4-BE49-F238E27FC236}">
                <a16:creationId xmlns:a16="http://schemas.microsoft.com/office/drawing/2014/main" id="{BCC0F8CE-C994-4AAB-FF47-45989773B370}"/>
              </a:ext>
            </a:extLst>
          </p:cNvPr>
          <p:cNvSpPr txBox="1"/>
          <p:nvPr/>
        </p:nvSpPr>
        <p:spPr>
          <a:xfrm rot="16200000">
            <a:off x="4181751" y="1786300"/>
            <a:ext cx="1264559" cy="138499"/>
          </a:xfrm>
          <a:prstGeom prst="rect">
            <a:avLst/>
          </a:prstGeom>
          <a:solidFill>
            <a:schemeClr val="bg1"/>
          </a:solidFill>
        </p:spPr>
        <p:txBody>
          <a:bodyPr wrap="square" lIns="0" tIns="0" rIns="0" bIns="0" rtlCol="0">
            <a:spAutoFit/>
          </a:bodyPr>
          <a:lstStyle/>
          <a:p>
            <a:pPr algn="ctr"/>
            <a:r>
              <a:rPr lang="en-US" sz="900" b="1" dirty="0"/>
              <a:t>Negligence Threshold</a:t>
            </a:r>
          </a:p>
        </p:txBody>
      </p:sp>
    </p:spTree>
    <p:extLst>
      <p:ext uri="{BB962C8B-B14F-4D97-AF65-F5344CB8AC3E}">
        <p14:creationId xmlns:p14="http://schemas.microsoft.com/office/powerpoint/2010/main" val="4126489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Introduction</a:t>
            </a:r>
            <a:r>
              <a:rPr lang="en-US" baseline="30000" dirty="0">
                <a:solidFill>
                  <a:srgbClr val="0070C0"/>
                </a:solidFill>
              </a:rPr>
              <a:t> * </a:t>
            </a:r>
            <a:endParaRPr dirty="0"/>
          </a:p>
        </p:txBody>
      </p:sp>
      <p:pic>
        <p:nvPicPr>
          <p:cNvPr id="21" name="Picture 20">
            <a:extLst>
              <a:ext uri="{FF2B5EF4-FFF2-40B4-BE49-F238E27FC236}">
                <a16:creationId xmlns:a16="http://schemas.microsoft.com/office/drawing/2014/main" id="{BFA0F50A-B989-2EDD-652B-C161D85912BE}"/>
              </a:ext>
            </a:extLst>
          </p:cNvPr>
          <p:cNvPicPr>
            <a:picLocks noChangeAspect="1"/>
          </p:cNvPicPr>
          <p:nvPr/>
        </p:nvPicPr>
        <p:blipFill>
          <a:blip r:embed="rId3"/>
          <a:stretch>
            <a:fillRect/>
          </a:stretch>
        </p:blipFill>
        <p:spPr>
          <a:xfrm>
            <a:off x="3286508" y="621096"/>
            <a:ext cx="5615807" cy="5615807"/>
          </a:xfrm>
          <a:prstGeom prst="rect">
            <a:avLst/>
          </a:prstGeom>
        </p:spPr>
      </p:pic>
      <p:sp>
        <p:nvSpPr>
          <p:cNvPr id="22" name="TextBox 21">
            <a:extLst>
              <a:ext uri="{FF2B5EF4-FFF2-40B4-BE49-F238E27FC236}">
                <a16:creationId xmlns:a16="http://schemas.microsoft.com/office/drawing/2014/main" id="{AC6585B6-DD86-1DE9-4E6F-7F096A5A1F20}"/>
              </a:ext>
            </a:extLst>
          </p:cNvPr>
          <p:cNvSpPr txBox="1"/>
          <p:nvPr/>
        </p:nvSpPr>
        <p:spPr>
          <a:xfrm>
            <a:off x="3047575" y="6397315"/>
            <a:ext cx="6093672" cy="261610"/>
          </a:xfrm>
          <a:prstGeom prst="rect">
            <a:avLst/>
          </a:prstGeom>
          <a:noFill/>
        </p:spPr>
        <p:txBody>
          <a:bodyPr wrap="square">
            <a:spAutoFit/>
          </a:bodyPr>
          <a:lstStyle/>
          <a:p>
            <a:pPr algn="ctr"/>
            <a:r>
              <a:rPr lang="en-US" sz="1100" b="1" dirty="0">
                <a:solidFill>
                  <a:srgbClr val="0070C0"/>
                </a:solidFill>
              </a:rPr>
              <a:t>* Nearside of Moon </a:t>
            </a:r>
            <a:r>
              <a:rPr lang="en-US" sz="1100" dirty="0">
                <a:solidFill>
                  <a:srgbClr val="0070C0"/>
                </a:solidFill>
              </a:rPr>
              <a:t>(link in references) </a:t>
            </a:r>
          </a:p>
        </p:txBody>
      </p:sp>
    </p:spTree>
    <p:extLst>
      <p:ext uri="{BB962C8B-B14F-4D97-AF65-F5344CB8AC3E}">
        <p14:creationId xmlns:p14="http://schemas.microsoft.com/office/powerpoint/2010/main" val="2827988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43" name="Rectangle 42">
            <a:extLst>
              <a:ext uri="{FF2B5EF4-FFF2-40B4-BE49-F238E27FC236}">
                <a16:creationId xmlns:a16="http://schemas.microsoft.com/office/drawing/2014/main" id="{73924F6B-5516-C0AF-6DFE-CE7EE48C3D14}"/>
              </a:ext>
            </a:extLst>
          </p:cNvPr>
          <p:cNvSpPr/>
          <p:nvPr/>
        </p:nvSpPr>
        <p:spPr>
          <a:xfrm>
            <a:off x="2566816" y="1266992"/>
            <a:ext cx="2404234" cy="3862690"/>
          </a:xfrm>
          <a:prstGeom prst="rect">
            <a:avLst/>
          </a:prstGeom>
          <a:gradFill>
            <a:gsLst>
              <a:gs pos="0">
                <a:schemeClr val="bg1"/>
              </a:gs>
              <a:gs pos="100000">
                <a:srgbClr val="C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Not Enough vs. Too Much</a:t>
            </a:r>
            <a:r>
              <a:rPr lang="en-US" baseline="30000" dirty="0">
                <a:solidFill>
                  <a:srgbClr val="0070C0"/>
                </a:solidFill>
              </a:rPr>
              <a:t> *</a:t>
            </a:r>
            <a:endParaRPr dirty="0"/>
          </a:p>
        </p:txBody>
      </p:sp>
      <p:sp>
        <p:nvSpPr>
          <p:cNvPr id="2" name="TextBox 1">
            <a:extLst>
              <a:ext uri="{FF2B5EF4-FFF2-40B4-BE49-F238E27FC236}">
                <a16:creationId xmlns:a16="http://schemas.microsoft.com/office/drawing/2014/main" id="{4C0AFCE1-4666-2F3D-80DB-0170AB3DE635}"/>
              </a:ext>
            </a:extLst>
          </p:cNvPr>
          <p:cNvSpPr txBox="1"/>
          <p:nvPr/>
        </p:nvSpPr>
        <p:spPr>
          <a:xfrm>
            <a:off x="2496028" y="6386988"/>
            <a:ext cx="6093672" cy="261610"/>
          </a:xfrm>
          <a:prstGeom prst="rect">
            <a:avLst/>
          </a:prstGeom>
          <a:noFill/>
        </p:spPr>
        <p:txBody>
          <a:bodyPr wrap="square">
            <a:spAutoFit/>
          </a:bodyPr>
          <a:lstStyle/>
          <a:p>
            <a:r>
              <a:rPr lang="en-US" sz="1100" b="1" dirty="0">
                <a:solidFill>
                  <a:srgbClr val="0070C0"/>
                </a:solidFill>
              </a:rPr>
              <a:t>* CMM level and CMM Sweet Spot images </a:t>
            </a:r>
            <a:r>
              <a:rPr lang="en-US" sz="1100" dirty="0">
                <a:solidFill>
                  <a:srgbClr val="0070C0"/>
                </a:solidFill>
              </a:rPr>
              <a:t>(link in references) </a:t>
            </a:r>
          </a:p>
        </p:txBody>
      </p:sp>
      <p:grpSp>
        <p:nvGrpSpPr>
          <p:cNvPr id="3" name="Group 2">
            <a:extLst>
              <a:ext uri="{FF2B5EF4-FFF2-40B4-BE49-F238E27FC236}">
                <a16:creationId xmlns:a16="http://schemas.microsoft.com/office/drawing/2014/main" id="{7C0A8A6B-F5F3-D11C-1ED4-C789A04DB85D}"/>
              </a:ext>
            </a:extLst>
          </p:cNvPr>
          <p:cNvGrpSpPr/>
          <p:nvPr/>
        </p:nvGrpSpPr>
        <p:grpSpPr>
          <a:xfrm>
            <a:off x="2547776" y="1157828"/>
            <a:ext cx="7498658" cy="4643213"/>
            <a:chOff x="1721969" y="1791390"/>
            <a:chExt cx="7500612" cy="4644422"/>
          </a:xfrm>
        </p:grpSpPr>
        <p:sp>
          <p:nvSpPr>
            <p:cNvPr id="4" name="Rectangle 3">
              <a:extLst>
                <a:ext uri="{FF2B5EF4-FFF2-40B4-BE49-F238E27FC236}">
                  <a16:creationId xmlns:a16="http://schemas.microsoft.com/office/drawing/2014/main" id="{8C2E20CD-45BB-3EEF-981B-D8A151F838F5}"/>
                </a:ext>
              </a:extLst>
            </p:cNvPr>
            <p:cNvSpPr/>
            <p:nvPr/>
          </p:nvSpPr>
          <p:spPr>
            <a:xfrm>
              <a:off x="4136113" y="1902477"/>
              <a:ext cx="3507697" cy="3863696"/>
            </a:xfrm>
            <a:prstGeom prst="rect">
              <a:avLst/>
            </a:prstGeom>
            <a:gradFill>
              <a:gsLst>
                <a:gs pos="0">
                  <a:schemeClr val="bg1"/>
                </a:gs>
                <a:gs pos="100000">
                  <a:srgbClr val="A9D18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4">
              <a:extLst>
                <a:ext uri="{FF2B5EF4-FFF2-40B4-BE49-F238E27FC236}">
                  <a16:creationId xmlns:a16="http://schemas.microsoft.com/office/drawing/2014/main" id="{3384B0E3-ABB6-23BB-5A77-73A4745F43CD}"/>
                </a:ext>
              </a:extLst>
            </p:cNvPr>
            <p:cNvSpPr/>
            <p:nvPr/>
          </p:nvSpPr>
          <p:spPr>
            <a:xfrm>
              <a:off x="1835944" y="3164681"/>
              <a:ext cx="6965156" cy="2278857"/>
            </a:xfrm>
            <a:custGeom>
              <a:avLst/>
              <a:gdLst>
                <a:gd name="connsiteX0" fmla="*/ 0 w 6965156"/>
                <a:gd name="connsiteY0" fmla="*/ 0 h 2278857"/>
                <a:gd name="connsiteX1" fmla="*/ 307181 w 6965156"/>
                <a:gd name="connsiteY1" fmla="*/ 42863 h 2278857"/>
                <a:gd name="connsiteX2" fmla="*/ 635794 w 6965156"/>
                <a:gd name="connsiteY2" fmla="*/ 114300 h 2278857"/>
                <a:gd name="connsiteX3" fmla="*/ 1185862 w 6965156"/>
                <a:gd name="connsiteY3" fmla="*/ 235744 h 2278857"/>
                <a:gd name="connsiteX4" fmla="*/ 1714500 w 6965156"/>
                <a:gd name="connsiteY4" fmla="*/ 350044 h 2278857"/>
                <a:gd name="connsiteX5" fmla="*/ 2178844 w 6965156"/>
                <a:gd name="connsiteY5" fmla="*/ 521494 h 2278857"/>
                <a:gd name="connsiteX6" fmla="*/ 2536031 w 6965156"/>
                <a:gd name="connsiteY6" fmla="*/ 685800 h 2278857"/>
                <a:gd name="connsiteX7" fmla="*/ 2936081 w 6965156"/>
                <a:gd name="connsiteY7" fmla="*/ 864394 h 2278857"/>
                <a:gd name="connsiteX8" fmla="*/ 3200400 w 6965156"/>
                <a:gd name="connsiteY8" fmla="*/ 1028700 h 2278857"/>
                <a:gd name="connsiteX9" fmla="*/ 3671887 w 6965156"/>
                <a:gd name="connsiteY9" fmla="*/ 1307307 h 2278857"/>
                <a:gd name="connsiteX10" fmla="*/ 4029075 w 6965156"/>
                <a:gd name="connsiteY10" fmla="*/ 1485900 h 2278857"/>
                <a:gd name="connsiteX11" fmla="*/ 4407694 w 6965156"/>
                <a:gd name="connsiteY11" fmla="*/ 1600200 h 2278857"/>
                <a:gd name="connsiteX12" fmla="*/ 5064919 w 6965156"/>
                <a:gd name="connsiteY12" fmla="*/ 1671638 h 2278857"/>
                <a:gd name="connsiteX13" fmla="*/ 5564981 w 6965156"/>
                <a:gd name="connsiteY13" fmla="*/ 1721644 h 2278857"/>
                <a:gd name="connsiteX14" fmla="*/ 5915025 w 6965156"/>
                <a:gd name="connsiteY14" fmla="*/ 1757363 h 2278857"/>
                <a:gd name="connsiteX15" fmla="*/ 6157912 w 6965156"/>
                <a:gd name="connsiteY15" fmla="*/ 1807369 h 2278857"/>
                <a:gd name="connsiteX16" fmla="*/ 6372225 w 6965156"/>
                <a:gd name="connsiteY16" fmla="*/ 1878807 h 2278857"/>
                <a:gd name="connsiteX17" fmla="*/ 6622256 w 6965156"/>
                <a:gd name="connsiteY17" fmla="*/ 2007394 h 2278857"/>
                <a:gd name="connsiteX18" fmla="*/ 6793706 w 6965156"/>
                <a:gd name="connsiteY18" fmla="*/ 2135982 h 2278857"/>
                <a:gd name="connsiteX19" fmla="*/ 6965156 w 6965156"/>
                <a:gd name="connsiteY19" fmla="*/ 2278857 h 227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5156" h="2278857">
                  <a:moveTo>
                    <a:pt x="0" y="0"/>
                  </a:moveTo>
                  <a:cubicBezTo>
                    <a:pt x="100607" y="11906"/>
                    <a:pt x="201215" y="23813"/>
                    <a:pt x="307181" y="42863"/>
                  </a:cubicBezTo>
                  <a:cubicBezTo>
                    <a:pt x="413147" y="61913"/>
                    <a:pt x="635794" y="114300"/>
                    <a:pt x="635794" y="114300"/>
                  </a:cubicBezTo>
                  <a:lnTo>
                    <a:pt x="1185862" y="235744"/>
                  </a:lnTo>
                  <a:cubicBezTo>
                    <a:pt x="1365646" y="275035"/>
                    <a:pt x="1549003" y="302419"/>
                    <a:pt x="1714500" y="350044"/>
                  </a:cubicBezTo>
                  <a:cubicBezTo>
                    <a:pt x="1879997" y="397669"/>
                    <a:pt x="2041922" y="465535"/>
                    <a:pt x="2178844" y="521494"/>
                  </a:cubicBezTo>
                  <a:cubicBezTo>
                    <a:pt x="2315766" y="577453"/>
                    <a:pt x="2536031" y="685800"/>
                    <a:pt x="2536031" y="685800"/>
                  </a:cubicBezTo>
                  <a:cubicBezTo>
                    <a:pt x="2662237" y="742950"/>
                    <a:pt x="2825353" y="807244"/>
                    <a:pt x="2936081" y="864394"/>
                  </a:cubicBezTo>
                  <a:cubicBezTo>
                    <a:pt x="3046809" y="921544"/>
                    <a:pt x="3077766" y="954881"/>
                    <a:pt x="3200400" y="1028700"/>
                  </a:cubicBezTo>
                  <a:cubicBezTo>
                    <a:pt x="3323034" y="1102519"/>
                    <a:pt x="3533774" y="1231107"/>
                    <a:pt x="3671887" y="1307307"/>
                  </a:cubicBezTo>
                  <a:cubicBezTo>
                    <a:pt x="3810000" y="1383507"/>
                    <a:pt x="3906441" y="1437085"/>
                    <a:pt x="4029075" y="1485900"/>
                  </a:cubicBezTo>
                  <a:cubicBezTo>
                    <a:pt x="4151710" y="1534716"/>
                    <a:pt x="4235053" y="1569244"/>
                    <a:pt x="4407694" y="1600200"/>
                  </a:cubicBezTo>
                  <a:cubicBezTo>
                    <a:pt x="4580335" y="1631156"/>
                    <a:pt x="5064919" y="1671638"/>
                    <a:pt x="5064919" y="1671638"/>
                  </a:cubicBezTo>
                  <a:lnTo>
                    <a:pt x="5564981" y="1721644"/>
                  </a:lnTo>
                  <a:cubicBezTo>
                    <a:pt x="5706665" y="1735931"/>
                    <a:pt x="5816203" y="1743076"/>
                    <a:pt x="5915025" y="1757363"/>
                  </a:cubicBezTo>
                  <a:cubicBezTo>
                    <a:pt x="6013847" y="1771650"/>
                    <a:pt x="6081712" y="1787128"/>
                    <a:pt x="6157912" y="1807369"/>
                  </a:cubicBezTo>
                  <a:cubicBezTo>
                    <a:pt x="6234112" y="1827610"/>
                    <a:pt x="6294834" y="1845470"/>
                    <a:pt x="6372225" y="1878807"/>
                  </a:cubicBezTo>
                  <a:cubicBezTo>
                    <a:pt x="6449616" y="1912144"/>
                    <a:pt x="6552009" y="1964532"/>
                    <a:pt x="6622256" y="2007394"/>
                  </a:cubicBezTo>
                  <a:cubicBezTo>
                    <a:pt x="6692503" y="2050257"/>
                    <a:pt x="6736556" y="2090738"/>
                    <a:pt x="6793706" y="2135982"/>
                  </a:cubicBezTo>
                  <a:cubicBezTo>
                    <a:pt x="6850856" y="2181226"/>
                    <a:pt x="6931819" y="2246710"/>
                    <a:pt x="6965156" y="2278857"/>
                  </a:cubicBezTo>
                </a:path>
              </a:pathLst>
            </a:custGeom>
            <a:noFill/>
            <a:ln w="38100">
              <a:solidFill>
                <a:srgbClr val="385723"/>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4F270C52-7973-280A-7C25-E8A7BDE0490E}"/>
                </a:ext>
              </a:extLst>
            </p:cNvPr>
            <p:cNvSpPr/>
            <p:nvPr/>
          </p:nvSpPr>
          <p:spPr>
            <a:xfrm>
              <a:off x="1900238" y="1971675"/>
              <a:ext cx="6886575" cy="2358812"/>
            </a:xfrm>
            <a:custGeom>
              <a:avLst/>
              <a:gdLst>
                <a:gd name="connsiteX0" fmla="*/ 0 w 6886575"/>
                <a:gd name="connsiteY0" fmla="*/ 0 h 2358812"/>
                <a:gd name="connsiteX1" fmla="*/ 321468 w 6886575"/>
                <a:gd name="connsiteY1" fmla="*/ 28575 h 2358812"/>
                <a:gd name="connsiteX2" fmla="*/ 735806 w 6886575"/>
                <a:gd name="connsiteY2" fmla="*/ 107156 h 2358812"/>
                <a:gd name="connsiteX3" fmla="*/ 1171575 w 6886575"/>
                <a:gd name="connsiteY3" fmla="*/ 214313 h 2358812"/>
                <a:gd name="connsiteX4" fmla="*/ 1550193 w 6886575"/>
                <a:gd name="connsiteY4" fmla="*/ 321469 h 2358812"/>
                <a:gd name="connsiteX5" fmla="*/ 1978818 w 6886575"/>
                <a:gd name="connsiteY5" fmla="*/ 500063 h 2358812"/>
                <a:gd name="connsiteX6" fmla="*/ 2521743 w 6886575"/>
                <a:gd name="connsiteY6" fmla="*/ 742950 h 2358812"/>
                <a:gd name="connsiteX7" fmla="*/ 3021806 w 6886575"/>
                <a:gd name="connsiteY7" fmla="*/ 992981 h 2358812"/>
                <a:gd name="connsiteX8" fmla="*/ 3378993 w 6886575"/>
                <a:gd name="connsiteY8" fmla="*/ 1250156 h 2358812"/>
                <a:gd name="connsiteX9" fmla="*/ 3843337 w 6886575"/>
                <a:gd name="connsiteY9" fmla="*/ 1564481 h 2358812"/>
                <a:gd name="connsiteX10" fmla="*/ 4257675 w 6886575"/>
                <a:gd name="connsiteY10" fmla="*/ 1807369 h 2358812"/>
                <a:gd name="connsiteX11" fmla="*/ 4500562 w 6886575"/>
                <a:gd name="connsiteY11" fmla="*/ 1914525 h 2358812"/>
                <a:gd name="connsiteX12" fmla="*/ 4943475 w 6886575"/>
                <a:gd name="connsiteY12" fmla="*/ 2078831 h 2358812"/>
                <a:gd name="connsiteX13" fmla="*/ 5343525 w 6886575"/>
                <a:gd name="connsiteY13" fmla="*/ 2178844 h 2358812"/>
                <a:gd name="connsiteX14" fmla="*/ 5772150 w 6886575"/>
                <a:gd name="connsiteY14" fmla="*/ 2271713 h 2358812"/>
                <a:gd name="connsiteX15" fmla="*/ 6186487 w 6886575"/>
                <a:gd name="connsiteY15" fmla="*/ 2314575 h 2358812"/>
                <a:gd name="connsiteX16" fmla="*/ 6486525 w 6886575"/>
                <a:gd name="connsiteY16" fmla="*/ 2343150 h 2358812"/>
                <a:gd name="connsiteX17" fmla="*/ 6743700 w 6886575"/>
                <a:gd name="connsiteY17" fmla="*/ 2357438 h 2358812"/>
                <a:gd name="connsiteX18" fmla="*/ 6886575 w 6886575"/>
                <a:gd name="connsiteY18" fmla="*/ 2357438 h 23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86575" h="2358812">
                  <a:moveTo>
                    <a:pt x="0" y="0"/>
                  </a:moveTo>
                  <a:cubicBezTo>
                    <a:pt x="99417" y="5358"/>
                    <a:pt x="198834" y="10716"/>
                    <a:pt x="321468" y="28575"/>
                  </a:cubicBezTo>
                  <a:cubicBezTo>
                    <a:pt x="444102" y="46434"/>
                    <a:pt x="594121" y="76200"/>
                    <a:pt x="735806" y="107156"/>
                  </a:cubicBezTo>
                  <a:cubicBezTo>
                    <a:pt x="877491" y="138112"/>
                    <a:pt x="1035844" y="178594"/>
                    <a:pt x="1171575" y="214313"/>
                  </a:cubicBezTo>
                  <a:cubicBezTo>
                    <a:pt x="1307306" y="250032"/>
                    <a:pt x="1415653" y="273844"/>
                    <a:pt x="1550193" y="321469"/>
                  </a:cubicBezTo>
                  <a:cubicBezTo>
                    <a:pt x="1684733" y="369094"/>
                    <a:pt x="1816893" y="429816"/>
                    <a:pt x="1978818" y="500063"/>
                  </a:cubicBezTo>
                  <a:cubicBezTo>
                    <a:pt x="2140743" y="570310"/>
                    <a:pt x="2347912" y="660797"/>
                    <a:pt x="2521743" y="742950"/>
                  </a:cubicBezTo>
                  <a:cubicBezTo>
                    <a:pt x="2695574" y="825103"/>
                    <a:pt x="2878931" y="908447"/>
                    <a:pt x="3021806" y="992981"/>
                  </a:cubicBezTo>
                  <a:cubicBezTo>
                    <a:pt x="3164681" y="1077515"/>
                    <a:pt x="3242071" y="1154906"/>
                    <a:pt x="3378993" y="1250156"/>
                  </a:cubicBezTo>
                  <a:cubicBezTo>
                    <a:pt x="3515915" y="1345406"/>
                    <a:pt x="3696890" y="1471612"/>
                    <a:pt x="3843337" y="1564481"/>
                  </a:cubicBezTo>
                  <a:cubicBezTo>
                    <a:pt x="3989784" y="1657350"/>
                    <a:pt x="4148138" y="1749028"/>
                    <a:pt x="4257675" y="1807369"/>
                  </a:cubicBezTo>
                  <a:cubicBezTo>
                    <a:pt x="4367212" y="1865710"/>
                    <a:pt x="4386262" y="1869281"/>
                    <a:pt x="4500562" y="1914525"/>
                  </a:cubicBezTo>
                  <a:cubicBezTo>
                    <a:pt x="4614862" y="1959769"/>
                    <a:pt x="4802981" y="2034778"/>
                    <a:pt x="4943475" y="2078831"/>
                  </a:cubicBezTo>
                  <a:cubicBezTo>
                    <a:pt x="5083969" y="2122884"/>
                    <a:pt x="5205413" y="2146697"/>
                    <a:pt x="5343525" y="2178844"/>
                  </a:cubicBezTo>
                  <a:cubicBezTo>
                    <a:pt x="5481637" y="2210991"/>
                    <a:pt x="5631656" y="2249091"/>
                    <a:pt x="5772150" y="2271713"/>
                  </a:cubicBezTo>
                  <a:cubicBezTo>
                    <a:pt x="5912644" y="2294335"/>
                    <a:pt x="6186487" y="2314575"/>
                    <a:pt x="6186487" y="2314575"/>
                  </a:cubicBezTo>
                  <a:lnTo>
                    <a:pt x="6486525" y="2343150"/>
                  </a:lnTo>
                  <a:cubicBezTo>
                    <a:pt x="6579394" y="2350294"/>
                    <a:pt x="6677025" y="2355057"/>
                    <a:pt x="6743700" y="2357438"/>
                  </a:cubicBezTo>
                  <a:cubicBezTo>
                    <a:pt x="6810375" y="2359819"/>
                    <a:pt x="6848475" y="2358628"/>
                    <a:pt x="6886575" y="2357438"/>
                  </a:cubicBezTo>
                </a:path>
              </a:pathLst>
            </a:custGeom>
            <a:noFill/>
            <a:ln w="381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3E10BF-6C91-E486-7F75-F882502EB662}"/>
                </a:ext>
              </a:extLst>
            </p:cNvPr>
            <p:cNvGrpSpPr/>
            <p:nvPr/>
          </p:nvGrpSpPr>
          <p:grpSpPr>
            <a:xfrm>
              <a:off x="1721969" y="1902476"/>
              <a:ext cx="7500612" cy="4533336"/>
              <a:chOff x="1721969" y="1902476"/>
              <a:chExt cx="7500612" cy="4533336"/>
            </a:xfrm>
          </p:grpSpPr>
          <p:sp>
            <p:nvSpPr>
              <p:cNvPr id="23" name="TextBox 22">
                <a:extLst>
                  <a:ext uri="{FF2B5EF4-FFF2-40B4-BE49-F238E27FC236}">
                    <a16:creationId xmlns:a16="http://schemas.microsoft.com/office/drawing/2014/main" id="{C5612E11-2CC2-9E42-C8A6-FA89E1D2BFD2}"/>
                  </a:ext>
                </a:extLst>
              </p:cNvPr>
              <p:cNvSpPr txBox="1"/>
              <p:nvPr/>
            </p:nvSpPr>
            <p:spPr>
              <a:xfrm>
                <a:off x="1850231" y="5079205"/>
                <a:ext cx="1004888" cy="553998"/>
              </a:xfrm>
              <a:prstGeom prst="rect">
                <a:avLst/>
              </a:prstGeom>
              <a:solidFill>
                <a:schemeClr val="tx1"/>
              </a:solidFill>
              <a:ln w="12700">
                <a:solidFill>
                  <a:schemeClr val="tx1"/>
                </a:solidFill>
              </a:ln>
            </p:spPr>
            <p:txBody>
              <a:bodyPr wrap="square" rtlCol="0">
                <a:spAutoFit/>
              </a:bodyPr>
              <a:lstStyle/>
              <a:p>
                <a:pPr algn="ctr"/>
                <a:r>
                  <a:rPr lang="en-US" sz="1000" dirty="0">
                    <a:solidFill>
                      <a:schemeClr val="bg1"/>
                    </a:solidFill>
                  </a:rPr>
                  <a:t>CMM 0</a:t>
                </a:r>
              </a:p>
              <a:p>
                <a:pPr algn="ctr"/>
                <a:r>
                  <a:rPr lang="en-US" sz="1000" dirty="0">
                    <a:solidFill>
                      <a:schemeClr val="bg1"/>
                    </a:solidFill>
                  </a:rPr>
                  <a:t>Not</a:t>
                </a:r>
              </a:p>
              <a:p>
                <a:pPr algn="ctr"/>
                <a:r>
                  <a:rPr lang="en-US" sz="1000" dirty="0">
                    <a:solidFill>
                      <a:schemeClr val="bg1"/>
                    </a:solidFill>
                  </a:rPr>
                  <a:t>Performed</a:t>
                </a:r>
              </a:p>
            </p:txBody>
          </p:sp>
          <p:sp>
            <p:nvSpPr>
              <p:cNvPr id="24" name="TextBox 23">
                <a:extLst>
                  <a:ext uri="{FF2B5EF4-FFF2-40B4-BE49-F238E27FC236}">
                    <a16:creationId xmlns:a16="http://schemas.microsoft.com/office/drawing/2014/main" id="{A6D31739-3E5E-041B-ABF2-42A97B67885A}"/>
                  </a:ext>
                </a:extLst>
              </p:cNvPr>
              <p:cNvSpPr txBox="1"/>
              <p:nvPr/>
            </p:nvSpPr>
            <p:spPr>
              <a:xfrm>
                <a:off x="3009900" y="4431505"/>
                <a:ext cx="1004888" cy="553998"/>
              </a:xfrm>
              <a:prstGeom prst="rect">
                <a:avLst/>
              </a:prstGeom>
              <a:solidFill>
                <a:srgbClr val="C00000"/>
              </a:solidFill>
              <a:ln w="12700">
                <a:solidFill>
                  <a:schemeClr val="tx1"/>
                </a:solidFill>
              </a:ln>
            </p:spPr>
            <p:txBody>
              <a:bodyPr wrap="square" rtlCol="0">
                <a:spAutoFit/>
              </a:bodyPr>
              <a:lstStyle/>
              <a:p>
                <a:pPr algn="ctr"/>
                <a:r>
                  <a:rPr lang="en-US" sz="1000" dirty="0">
                    <a:solidFill>
                      <a:schemeClr val="bg1"/>
                    </a:solidFill>
                  </a:rPr>
                  <a:t>CMM 1</a:t>
                </a:r>
              </a:p>
              <a:p>
                <a:pPr algn="ctr"/>
                <a:r>
                  <a:rPr lang="en-US" sz="1000" dirty="0">
                    <a:solidFill>
                      <a:schemeClr val="bg1"/>
                    </a:solidFill>
                  </a:rPr>
                  <a:t>Performed</a:t>
                </a:r>
              </a:p>
              <a:p>
                <a:pPr algn="ctr"/>
                <a:r>
                  <a:rPr lang="en-US" sz="1000" dirty="0">
                    <a:solidFill>
                      <a:schemeClr val="bg1"/>
                    </a:solidFill>
                  </a:rPr>
                  <a:t>Informally</a:t>
                </a:r>
              </a:p>
            </p:txBody>
          </p:sp>
          <p:sp>
            <p:nvSpPr>
              <p:cNvPr id="25" name="TextBox 24">
                <a:extLst>
                  <a:ext uri="{FF2B5EF4-FFF2-40B4-BE49-F238E27FC236}">
                    <a16:creationId xmlns:a16="http://schemas.microsoft.com/office/drawing/2014/main" id="{A262B5EE-EB36-5A7F-4E8B-7648BEF5002F}"/>
                  </a:ext>
                </a:extLst>
              </p:cNvPr>
              <p:cNvSpPr txBox="1"/>
              <p:nvPr/>
            </p:nvSpPr>
            <p:spPr>
              <a:xfrm>
                <a:off x="6546055" y="2546567"/>
                <a:ext cx="1004888" cy="553998"/>
              </a:xfrm>
              <a:prstGeom prst="rect">
                <a:avLst/>
              </a:prstGeom>
              <a:solidFill>
                <a:srgbClr val="548235"/>
              </a:solidFill>
              <a:ln w="12700">
                <a:solidFill>
                  <a:schemeClr val="tx1"/>
                </a:solidFill>
              </a:ln>
            </p:spPr>
            <p:txBody>
              <a:bodyPr wrap="square" rtlCol="0" anchor="t">
                <a:spAutoFit/>
              </a:bodyPr>
              <a:lstStyle/>
              <a:p>
                <a:pPr algn="ctr"/>
                <a:r>
                  <a:rPr lang="en-US" sz="1000" dirty="0">
                    <a:solidFill>
                      <a:schemeClr val="bg1"/>
                    </a:solidFill>
                  </a:rPr>
                  <a:t>CMM 4</a:t>
                </a:r>
              </a:p>
              <a:p>
                <a:pPr algn="ctr"/>
                <a:r>
                  <a:rPr lang="en-US" sz="1000" dirty="0">
                    <a:solidFill>
                      <a:schemeClr val="bg1"/>
                    </a:solidFill>
                  </a:rPr>
                  <a:t>Quantitatively</a:t>
                </a:r>
              </a:p>
              <a:p>
                <a:pPr algn="ctr"/>
                <a:r>
                  <a:rPr lang="en-US" sz="1000" dirty="0">
                    <a:solidFill>
                      <a:schemeClr val="bg1"/>
                    </a:solidFill>
                  </a:rPr>
                  <a:t>Controlled</a:t>
                </a:r>
              </a:p>
            </p:txBody>
          </p:sp>
          <p:sp>
            <p:nvSpPr>
              <p:cNvPr id="26" name="TextBox 25">
                <a:extLst>
                  <a:ext uri="{FF2B5EF4-FFF2-40B4-BE49-F238E27FC236}">
                    <a16:creationId xmlns:a16="http://schemas.microsoft.com/office/drawing/2014/main" id="{52CA644B-DB4B-BABD-13CD-33A047AA7602}"/>
                  </a:ext>
                </a:extLst>
              </p:cNvPr>
              <p:cNvSpPr txBox="1"/>
              <p:nvPr/>
            </p:nvSpPr>
            <p:spPr>
              <a:xfrm>
                <a:off x="7737007" y="1902476"/>
                <a:ext cx="1004888" cy="553998"/>
              </a:xfrm>
              <a:prstGeom prst="rect">
                <a:avLst/>
              </a:prstGeom>
              <a:solidFill>
                <a:srgbClr val="385723"/>
              </a:solidFill>
              <a:ln w="12700">
                <a:solidFill>
                  <a:schemeClr val="tx1"/>
                </a:solidFill>
              </a:ln>
            </p:spPr>
            <p:txBody>
              <a:bodyPr wrap="square" rtlCol="0">
                <a:spAutoFit/>
              </a:bodyPr>
              <a:lstStyle/>
              <a:p>
                <a:pPr algn="ctr"/>
                <a:r>
                  <a:rPr lang="en-US" sz="1000" dirty="0">
                    <a:solidFill>
                      <a:schemeClr val="bg1"/>
                    </a:solidFill>
                  </a:rPr>
                  <a:t>CMM 5</a:t>
                </a:r>
              </a:p>
              <a:p>
                <a:pPr algn="ctr"/>
                <a:r>
                  <a:rPr lang="en-US" sz="1000" dirty="0">
                    <a:solidFill>
                      <a:schemeClr val="bg1"/>
                    </a:solidFill>
                  </a:rPr>
                  <a:t>Continuously</a:t>
                </a:r>
              </a:p>
              <a:p>
                <a:pPr algn="ctr"/>
                <a:r>
                  <a:rPr lang="en-US" sz="1000" dirty="0">
                    <a:solidFill>
                      <a:schemeClr val="bg1"/>
                    </a:solidFill>
                  </a:rPr>
                  <a:t>Improving</a:t>
                </a:r>
              </a:p>
            </p:txBody>
          </p:sp>
          <p:sp>
            <p:nvSpPr>
              <p:cNvPr id="27" name="TextBox 26">
                <a:extLst>
                  <a:ext uri="{FF2B5EF4-FFF2-40B4-BE49-F238E27FC236}">
                    <a16:creationId xmlns:a16="http://schemas.microsoft.com/office/drawing/2014/main" id="{B33BC0E1-DC57-AE4D-1AB5-90765CAEFF70}"/>
                  </a:ext>
                </a:extLst>
              </p:cNvPr>
              <p:cNvSpPr txBox="1"/>
              <p:nvPr/>
            </p:nvSpPr>
            <p:spPr>
              <a:xfrm>
                <a:off x="4181474" y="3809999"/>
                <a:ext cx="1004888" cy="553998"/>
              </a:xfrm>
              <a:prstGeom prst="rect">
                <a:avLst/>
              </a:prstGeom>
              <a:solidFill>
                <a:srgbClr val="FFD966"/>
              </a:solidFill>
              <a:ln w="12700">
                <a:solidFill>
                  <a:schemeClr val="tx1"/>
                </a:solidFill>
              </a:ln>
            </p:spPr>
            <p:txBody>
              <a:bodyPr wrap="square" rtlCol="0" anchor="ctr">
                <a:spAutoFit/>
              </a:bodyPr>
              <a:lstStyle/>
              <a:p>
                <a:pPr algn="ctr"/>
                <a:r>
                  <a:rPr lang="en-US" sz="1000" dirty="0"/>
                  <a:t>CMM 2</a:t>
                </a:r>
              </a:p>
              <a:p>
                <a:pPr algn="ctr"/>
                <a:r>
                  <a:rPr lang="en-US" sz="1000" dirty="0"/>
                  <a:t>Planned &amp; Tracked</a:t>
                </a:r>
              </a:p>
            </p:txBody>
          </p:sp>
          <p:sp>
            <p:nvSpPr>
              <p:cNvPr id="28" name="TextBox 27">
                <a:extLst>
                  <a:ext uri="{FF2B5EF4-FFF2-40B4-BE49-F238E27FC236}">
                    <a16:creationId xmlns:a16="http://schemas.microsoft.com/office/drawing/2014/main" id="{316CBF27-6195-B6CC-4C66-20AEB87F0DC7}"/>
                  </a:ext>
                </a:extLst>
              </p:cNvPr>
              <p:cNvSpPr txBox="1"/>
              <p:nvPr/>
            </p:nvSpPr>
            <p:spPr>
              <a:xfrm>
                <a:off x="5326856" y="3152001"/>
                <a:ext cx="1004888" cy="553998"/>
              </a:xfrm>
              <a:prstGeom prst="rect">
                <a:avLst/>
              </a:prstGeom>
              <a:solidFill>
                <a:srgbClr val="A9D18E"/>
              </a:solidFill>
              <a:ln w="12700">
                <a:solidFill>
                  <a:schemeClr val="tx1"/>
                </a:solidFill>
              </a:ln>
            </p:spPr>
            <p:txBody>
              <a:bodyPr wrap="square" rtlCol="0">
                <a:spAutoFit/>
              </a:bodyPr>
              <a:lstStyle/>
              <a:p>
                <a:pPr algn="ctr"/>
                <a:r>
                  <a:rPr lang="en-US" sz="1000" dirty="0"/>
                  <a:t>CMM 3</a:t>
                </a:r>
              </a:p>
              <a:p>
                <a:pPr algn="ctr"/>
                <a:r>
                  <a:rPr lang="en-US" sz="1000" dirty="0"/>
                  <a:t>Well-Defined</a:t>
                </a:r>
              </a:p>
              <a:p>
                <a:pPr algn="ctr"/>
                <a:endParaRPr lang="en-US" sz="1000" dirty="0">
                  <a:solidFill>
                    <a:schemeClr val="bg1"/>
                  </a:solidFill>
                </a:endParaRPr>
              </a:p>
            </p:txBody>
          </p:sp>
          <p:cxnSp>
            <p:nvCxnSpPr>
              <p:cNvPr id="29" name="Straight Arrow Connector 28">
                <a:extLst>
                  <a:ext uri="{FF2B5EF4-FFF2-40B4-BE49-F238E27FC236}">
                    <a16:creationId xmlns:a16="http://schemas.microsoft.com/office/drawing/2014/main" id="{B6554305-3430-ED2F-9861-47316C328091}"/>
                  </a:ext>
                </a:extLst>
              </p:cNvPr>
              <p:cNvCxnSpPr/>
              <p:nvPr/>
            </p:nvCxnSpPr>
            <p:spPr>
              <a:xfrm>
                <a:off x="1735931" y="5773522"/>
                <a:ext cx="7486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F28550-5A5E-E56A-93FB-96C72DFB27BD}"/>
                  </a:ext>
                </a:extLst>
              </p:cNvPr>
              <p:cNvCxnSpPr>
                <a:cxnSpLocks/>
              </p:cNvCxnSpPr>
              <p:nvPr/>
            </p:nvCxnSpPr>
            <p:spPr>
              <a:xfrm flipV="1">
                <a:off x="1735931" y="1909458"/>
                <a:ext cx="0" cy="38710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F64E3A7-D830-EFB9-0DE1-C64B18225385}"/>
                  </a:ext>
                </a:extLst>
              </p:cNvPr>
              <p:cNvSpPr txBox="1"/>
              <p:nvPr/>
            </p:nvSpPr>
            <p:spPr>
              <a:xfrm>
                <a:off x="1735931" y="6128035"/>
                <a:ext cx="7486645" cy="307777"/>
              </a:xfrm>
              <a:prstGeom prst="rect">
                <a:avLst/>
              </a:prstGeom>
              <a:noFill/>
            </p:spPr>
            <p:txBody>
              <a:bodyPr wrap="square" rtlCol="0">
                <a:spAutoFit/>
              </a:bodyPr>
              <a:lstStyle/>
              <a:p>
                <a:pPr algn="ctr"/>
                <a:r>
                  <a:rPr lang="en-US" b="1" dirty="0"/>
                  <a:t>Maturity Level (People, Processes &amp; Technology)</a:t>
                </a:r>
              </a:p>
            </p:txBody>
          </p:sp>
          <p:sp>
            <p:nvSpPr>
              <p:cNvPr id="33" name="Rectangle 32">
                <a:extLst>
                  <a:ext uri="{FF2B5EF4-FFF2-40B4-BE49-F238E27FC236}">
                    <a16:creationId xmlns:a16="http://schemas.microsoft.com/office/drawing/2014/main" id="{D934B5E8-F1C3-2DA9-9475-DCE1F5E78234}"/>
                  </a:ext>
                </a:extLst>
              </p:cNvPr>
              <p:cNvSpPr/>
              <p:nvPr/>
            </p:nvSpPr>
            <p:spPr>
              <a:xfrm>
                <a:off x="1721969" y="5785610"/>
                <a:ext cx="7215186" cy="330457"/>
              </a:xfrm>
              <a:prstGeom prst="rect">
                <a:avLst/>
              </a:prstGeom>
              <a:gradFill>
                <a:gsLst>
                  <a:gs pos="0">
                    <a:schemeClr val="tx1"/>
                  </a:gs>
                  <a:gs pos="57000">
                    <a:srgbClr val="A9D18E"/>
                  </a:gs>
                  <a:gs pos="41000">
                    <a:srgbClr val="FFD966"/>
                  </a:gs>
                  <a:gs pos="26000">
                    <a:srgbClr val="C00000"/>
                  </a:gs>
                  <a:gs pos="88000">
                    <a:srgbClr val="548235"/>
                  </a:gs>
                  <a:gs pos="13000">
                    <a:schemeClr val="tx1"/>
                  </a:gs>
                  <a:gs pos="74000">
                    <a:srgbClr val="548235"/>
                  </a:gs>
                  <a:gs pos="100000">
                    <a:srgbClr val="548235"/>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84E3368-AF74-6437-4C27-7DCF6A3EC7ED}"/>
                  </a:ext>
                </a:extLst>
              </p:cNvPr>
              <p:cNvSpPr txBox="1"/>
              <p:nvPr/>
            </p:nvSpPr>
            <p:spPr>
              <a:xfrm>
                <a:off x="1866201" y="5766172"/>
                <a:ext cx="1022255" cy="369332"/>
              </a:xfrm>
              <a:prstGeom prst="rect">
                <a:avLst/>
              </a:prstGeom>
              <a:noFill/>
            </p:spPr>
            <p:txBody>
              <a:bodyPr wrap="square" rtlCol="0">
                <a:spAutoFit/>
              </a:bodyPr>
              <a:lstStyle/>
              <a:p>
                <a:pPr algn="ctr"/>
                <a:r>
                  <a:rPr lang="en-US" sz="900" b="1" dirty="0">
                    <a:solidFill>
                      <a:schemeClr val="bg1"/>
                    </a:solidFill>
                  </a:rPr>
                  <a:t>Non-existent</a:t>
                </a:r>
              </a:p>
              <a:p>
                <a:pPr algn="ctr"/>
                <a:r>
                  <a:rPr lang="en-US" sz="900" b="1" dirty="0">
                    <a:solidFill>
                      <a:schemeClr val="bg1"/>
                    </a:solidFill>
                  </a:rPr>
                  <a:t>Practices</a:t>
                </a:r>
              </a:p>
            </p:txBody>
          </p:sp>
          <p:sp>
            <p:nvSpPr>
              <p:cNvPr id="35" name="TextBox 34">
                <a:extLst>
                  <a:ext uri="{FF2B5EF4-FFF2-40B4-BE49-F238E27FC236}">
                    <a16:creationId xmlns:a16="http://schemas.microsoft.com/office/drawing/2014/main" id="{B4A0F897-A8C3-911C-B523-B8585F708C66}"/>
                  </a:ext>
                </a:extLst>
              </p:cNvPr>
              <p:cNvSpPr txBox="1"/>
              <p:nvPr/>
            </p:nvSpPr>
            <p:spPr>
              <a:xfrm>
                <a:off x="3028576" y="5766172"/>
                <a:ext cx="1022255" cy="369332"/>
              </a:xfrm>
              <a:prstGeom prst="rect">
                <a:avLst/>
              </a:prstGeom>
              <a:noFill/>
            </p:spPr>
            <p:txBody>
              <a:bodyPr wrap="square" rtlCol="0">
                <a:spAutoFit/>
              </a:bodyPr>
              <a:lstStyle/>
              <a:p>
                <a:pPr algn="ctr"/>
                <a:r>
                  <a:rPr lang="en-US" sz="900" b="1" dirty="0">
                    <a:solidFill>
                      <a:schemeClr val="bg1"/>
                    </a:solidFill>
                  </a:rPr>
                  <a:t>Ad Hoc</a:t>
                </a:r>
              </a:p>
              <a:p>
                <a:pPr algn="ctr"/>
                <a:r>
                  <a:rPr lang="en-US" sz="900" b="1" dirty="0">
                    <a:solidFill>
                      <a:schemeClr val="bg1"/>
                    </a:solidFill>
                  </a:rPr>
                  <a:t>Practices</a:t>
                </a:r>
              </a:p>
            </p:txBody>
          </p:sp>
          <p:sp>
            <p:nvSpPr>
              <p:cNvPr id="36" name="TextBox 35">
                <a:extLst>
                  <a:ext uri="{FF2B5EF4-FFF2-40B4-BE49-F238E27FC236}">
                    <a16:creationId xmlns:a16="http://schemas.microsoft.com/office/drawing/2014/main" id="{499111E2-B70F-7B84-2928-8DD0CA37366F}"/>
                  </a:ext>
                </a:extLst>
              </p:cNvPr>
              <p:cNvSpPr txBox="1"/>
              <p:nvPr/>
            </p:nvSpPr>
            <p:spPr>
              <a:xfrm>
                <a:off x="6638236" y="5766172"/>
                <a:ext cx="1005574" cy="369332"/>
              </a:xfrm>
              <a:prstGeom prst="rect">
                <a:avLst/>
              </a:prstGeom>
              <a:noFill/>
            </p:spPr>
            <p:txBody>
              <a:bodyPr wrap="square" rtlCol="0">
                <a:spAutoFit/>
              </a:bodyPr>
              <a:lstStyle/>
              <a:p>
                <a:pPr algn="ctr"/>
                <a:r>
                  <a:rPr lang="en-US" sz="900" b="1" dirty="0">
                    <a:solidFill>
                      <a:schemeClr val="bg1"/>
                    </a:solidFill>
                  </a:rPr>
                  <a:t>Metrics-Driven</a:t>
                </a:r>
              </a:p>
              <a:p>
                <a:pPr algn="ctr"/>
                <a:r>
                  <a:rPr lang="en-US" sz="900" b="1" dirty="0">
                    <a:solidFill>
                      <a:schemeClr val="bg1"/>
                    </a:solidFill>
                  </a:rPr>
                  <a:t>Governance</a:t>
                </a:r>
              </a:p>
            </p:txBody>
          </p:sp>
          <p:sp>
            <p:nvSpPr>
              <p:cNvPr id="37" name="TextBox 36">
                <a:extLst>
                  <a:ext uri="{FF2B5EF4-FFF2-40B4-BE49-F238E27FC236}">
                    <a16:creationId xmlns:a16="http://schemas.microsoft.com/office/drawing/2014/main" id="{C6A6F03A-6D4C-93D9-C468-6D4B805D3639}"/>
                  </a:ext>
                </a:extLst>
              </p:cNvPr>
              <p:cNvSpPr txBox="1"/>
              <p:nvPr/>
            </p:nvSpPr>
            <p:spPr>
              <a:xfrm>
                <a:off x="7930065" y="5766172"/>
                <a:ext cx="1005574" cy="369332"/>
              </a:xfrm>
              <a:prstGeom prst="rect">
                <a:avLst/>
              </a:prstGeom>
              <a:noFill/>
            </p:spPr>
            <p:txBody>
              <a:bodyPr wrap="square" rtlCol="0">
                <a:spAutoFit/>
              </a:bodyPr>
              <a:lstStyle/>
              <a:p>
                <a:pPr algn="ctr"/>
                <a:r>
                  <a:rPr lang="en-US" sz="900" b="1" dirty="0">
                    <a:solidFill>
                      <a:schemeClr val="bg1"/>
                    </a:solidFill>
                  </a:rPr>
                  <a:t>World-Class</a:t>
                </a:r>
              </a:p>
              <a:p>
                <a:pPr algn="ctr"/>
                <a:r>
                  <a:rPr lang="en-US" sz="900" b="1" dirty="0">
                    <a:solidFill>
                      <a:schemeClr val="bg1"/>
                    </a:solidFill>
                  </a:rPr>
                  <a:t>Practices</a:t>
                </a:r>
              </a:p>
            </p:txBody>
          </p:sp>
          <p:sp>
            <p:nvSpPr>
              <p:cNvPr id="38" name="TextBox 37">
                <a:extLst>
                  <a:ext uri="{FF2B5EF4-FFF2-40B4-BE49-F238E27FC236}">
                    <a16:creationId xmlns:a16="http://schemas.microsoft.com/office/drawing/2014/main" id="{61811067-47E7-1D69-4220-FAB3964146CF}"/>
                  </a:ext>
                </a:extLst>
              </p:cNvPr>
              <p:cNvSpPr txBox="1"/>
              <p:nvPr/>
            </p:nvSpPr>
            <p:spPr>
              <a:xfrm>
                <a:off x="4035766" y="5766172"/>
                <a:ext cx="1339818" cy="369332"/>
              </a:xfrm>
              <a:prstGeom prst="rect">
                <a:avLst/>
              </a:prstGeom>
              <a:noFill/>
            </p:spPr>
            <p:txBody>
              <a:bodyPr wrap="square" rtlCol="0">
                <a:spAutoFit/>
              </a:bodyPr>
              <a:lstStyle/>
              <a:p>
                <a:pPr algn="ctr"/>
                <a:r>
                  <a:rPr lang="en-US" sz="900" b="1" dirty="0"/>
                  <a:t>Requirements-Driven</a:t>
                </a:r>
              </a:p>
              <a:p>
                <a:pPr algn="ctr"/>
                <a:r>
                  <a:rPr lang="en-US" sz="900" b="1" dirty="0"/>
                  <a:t>Practices</a:t>
                </a:r>
              </a:p>
            </p:txBody>
          </p:sp>
          <p:sp>
            <p:nvSpPr>
              <p:cNvPr id="39" name="TextBox 38">
                <a:extLst>
                  <a:ext uri="{FF2B5EF4-FFF2-40B4-BE49-F238E27FC236}">
                    <a16:creationId xmlns:a16="http://schemas.microsoft.com/office/drawing/2014/main" id="{65ADE4AF-0435-B92E-35F2-8AFCC352B75A}"/>
                  </a:ext>
                </a:extLst>
              </p:cNvPr>
              <p:cNvSpPr txBox="1"/>
              <p:nvPr/>
            </p:nvSpPr>
            <p:spPr>
              <a:xfrm>
                <a:off x="5409496" y="5766172"/>
                <a:ext cx="1077024" cy="369332"/>
              </a:xfrm>
              <a:prstGeom prst="rect">
                <a:avLst/>
              </a:prstGeom>
              <a:noFill/>
            </p:spPr>
            <p:txBody>
              <a:bodyPr wrap="square" rtlCol="0">
                <a:spAutoFit/>
              </a:bodyPr>
              <a:lstStyle/>
              <a:p>
                <a:pPr algn="ctr"/>
                <a:r>
                  <a:rPr lang="en-US" sz="900" b="1" dirty="0"/>
                  <a:t>Enterprise-Wide</a:t>
                </a:r>
              </a:p>
              <a:p>
                <a:pPr algn="ctr"/>
                <a:r>
                  <a:rPr lang="en-US" sz="900" b="1" dirty="0"/>
                  <a:t>Standardization</a:t>
                </a:r>
              </a:p>
            </p:txBody>
          </p:sp>
        </p:grpSp>
        <p:sp>
          <p:nvSpPr>
            <p:cNvPr id="9" name="Freeform 8">
              <a:extLst>
                <a:ext uri="{FF2B5EF4-FFF2-40B4-BE49-F238E27FC236}">
                  <a16:creationId xmlns:a16="http://schemas.microsoft.com/office/drawing/2014/main" id="{C433E385-A4CE-F097-1656-E978B7FC7B11}"/>
                </a:ext>
              </a:extLst>
            </p:cNvPr>
            <p:cNvSpPr/>
            <p:nvPr/>
          </p:nvSpPr>
          <p:spPr>
            <a:xfrm>
              <a:off x="1885950" y="2349769"/>
              <a:ext cx="6915150" cy="2600850"/>
            </a:xfrm>
            <a:custGeom>
              <a:avLst/>
              <a:gdLst>
                <a:gd name="connsiteX0" fmla="*/ 0 w 6915150"/>
                <a:gd name="connsiteY0" fmla="*/ 2600850 h 2600850"/>
                <a:gd name="connsiteX1" fmla="*/ 292894 w 6915150"/>
                <a:gd name="connsiteY1" fmla="*/ 2500837 h 2600850"/>
                <a:gd name="connsiteX2" fmla="*/ 521494 w 6915150"/>
                <a:gd name="connsiteY2" fmla="*/ 2400825 h 2600850"/>
                <a:gd name="connsiteX3" fmla="*/ 814388 w 6915150"/>
                <a:gd name="connsiteY3" fmla="*/ 2222231 h 2600850"/>
                <a:gd name="connsiteX4" fmla="*/ 1135856 w 6915150"/>
                <a:gd name="connsiteY4" fmla="*/ 1922194 h 2600850"/>
                <a:gd name="connsiteX5" fmla="*/ 1557338 w 6915150"/>
                <a:gd name="connsiteY5" fmla="*/ 1522144 h 2600850"/>
                <a:gd name="connsiteX6" fmla="*/ 1928813 w 6915150"/>
                <a:gd name="connsiteY6" fmla="*/ 1222106 h 2600850"/>
                <a:gd name="connsiteX7" fmla="*/ 2264569 w 6915150"/>
                <a:gd name="connsiteY7" fmla="*/ 936356 h 2600850"/>
                <a:gd name="connsiteX8" fmla="*/ 2721769 w 6915150"/>
                <a:gd name="connsiteY8" fmla="*/ 643462 h 2600850"/>
                <a:gd name="connsiteX9" fmla="*/ 3078956 w 6915150"/>
                <a:gd name="connsiteY9" fmla="*/ 386287 h 2600850"/>
                <a:gd name="connsiteX10" fmla="*/ 3486150 w 6915150"/>
                <a:gd name="connsiteY10" fmla="*/ 164831 h 2600850"/>
                <a:gd name="connsiteX11" fmla="*/ 3964781 w 6915150"/>
                <a:gd name="connsiteY11" fmla="*/ 43387 h 2600850"/>
                <a:gd name="connsiteX12" fmla="*/ 4414838 w 6915150"/>
                <a:gd name="connsiteY12" fmla="*/ 525 h 2600850"/>
                <a:gd name="connsiteX13" fmla="*/ 4793456 w 6915150"/>
                <a:gd name="connsiteY13" fmla="*/ 21956 h 2600850"/>
                <a:gd name="connsiteX14" fmla="*/ 5222081 w 6915150"/>
                <a:gd name="connsiteY14" fmla="*/ 57675 h 2600850"/>
                <a:gd name="connsiteX15" fmla="*/ 5564981 w 6915150"/>
                <a:gd name="connsiteY15" fmla="*/ 100537 h 2600850"/>
                <a:gd name="connsiteX16" fmla="*/ 6157913 w 6915150"/>
                <a:gd name="connsiteY16" fmla="*/ 207694 h 2600850"/>
                <a:gd name="connsiteX17" fmla="*/ 6465094 w 6915150"/>
                <a:gd name="connsiteY17" fmla="*/ 279131 h 2600850"/>
                <a:gd name="connsiteX18" fmla="*/ 6729413 w 6915150"/>
                <a:gd name="connsiteY18" fmla="*/ 343425 h 2600850"/>
                <a:gd name="connsiteX19" fmla="*/ 6915150 w 6915150"/>
                <a:gd name="connsiteY19" fmla="*/ 393431 h 2600850"/>
                <a:gd name="connsiteX20" fmla="*/ 6915150 w 6915150"/>
                <a:gd name="connsiteY20" fmla="*/ 393431 h 26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15150" h="2600850">
                  <a:moveTo>
                    <a:pt x="0" y="2600850"/>
                  </a:moveTo>
                  <a:cubicBezTo>
                    <a:pt x="102989" y="2567512"/>
                    <a:pt x="205979" y="2534174"/>
                    <a:pt x="292894" y="2500837"/>
                  </a:cubicBezTo>
                  <a:cubicBezTo>
                    <a:pt x="379809" y="2467500"/>
                    <a:pt x="434578" y="2447259"/>
                    <a:pt x="521494" y="2400825"/>
                  </a:cubicBezTo>
                  <a:cubicBezTo>
                    <a:pt x="608410" y="2354391"/>
                    <a:pt x="711994" y="2302003"/>
                    <a:pt x="814388" y="2222231"/>
                  </a:cubicBezTo>
                  <a:cubicBezTo>
                    <a:pt x="916782" y="2142459"/>
                    <a:pt x="1135856" y="1922194"/>
                    <a:pt x="1135856" y="1922194"/>
                  </a:cubicBezTo>
                  <a:cubicBezTo>
                    <a:pt x="1259681" y="1805513"/>
                    <a:pt x="1425179" y="1638825"/>
                    <a:pt x="1557338" y="1522144"/>
                  </a:cubicBezTo>
                  <a:cubicBezTo>
                    <a:pt x="1689497" y="1405463"/>
                    <a:pt x="1810941" y="1319737"/>
                    <a:pt x="1928813" y="1222106"/>
                  </a:cubicBezTo>
                  <a:cubicBezTo>
                    <a:pt x="2046685" y="1124475"/>
                    <a:pt x="2132410" y="1032797"/>
                    <a:pt x="2264569" y="936356"/>
                  </a:cubicBezTo>
                  <a:cubicBezTo>
                    <a:pt x="2396728" y="839915"/>
                    <a:pt x="2586038" y="735140"/>
                    <a:pt x="2721769" y="643462"/>
                  </a:cubicBezTo>
                  <a:cubicBezTo>
                    <a:pt x="2857500" y="551784"/>
                    <a:pt x="2951559" y="466059"/>
                    <a:pt x="3078956" y="386287"/>
                  </a:cubicBezTo>
                  <a:cubicBezTo>
                    <a:pt x="3206353" y="306515"/>
                    <a:pt x="3338513" y="221981"/>
                    <a:pt x="3486150" y="164831"/>
                  </a:cubicBezTo>
                  <a:cubicBezTo>
                    <a:pt x="3633787" y="107681"/>
                    <a:pt x="3810000" y="70771"/>
                    <a:pt x="3964781" y="43387"/>
                  </a:cubicBezTo>
                  <a:cubicBezTo>
                    <a:pt x="4119562" y="16003"/>
                    <a:pt x="4276726" y="4097"/>
                    <a:pt x="4414838" y="525"/>
                  </a:cubicBezTo>
                  <a:cubicBezTo>
                    <a:pt x="4552950" y="-3047"/>
                    <a:pt x="4658916" y="12431"/>
                    <a:pt x="4793456" y="21956"/>
                  </a:cubicBezTo>
                  <a:cubicBezTo>
                    <a:pt x="4927996" y="31481"/>
                    <a:pt x="5093494" y="44578"/>
                    <a:pt x="5222081" y="57675"/>
                  </a:cubicBezTo>
                  <a:cubicBezTo>
                    <a:pt x="5350669" y="70772"/>
                    <a:pt x="5409009" y="75534"/>
                    <a:pt x="5564981" y="100537"/>
                  </a:cubicBezTo>
                  <a:cubicBezTo>
                    <a:pt x="5720953" y="125540"/>
                    <a:pt x="6007894" y="177928"/>
                    <a:pt x="6157913" y="207694"/>
                  </a:cubicBezTo>
                  <a:cubicBezTo>
                    <a:pt x="6307932" y="237460"/>
                    <a:pt x="6465094" y="279131"/>
                    <a:pt x="6465094" y="279131"/>
                  </a:cubicBezTo>
                  <a:lnTo>
                    <a:pt x="6729413" y="343425"/>
                  </a:lnTo>
                  <a:cubicBezTo>
                    <a:pt x="6804422" y="362475"/>
                    <a:pt x="6915150" y="393431"/>
                    <a:pt x="6915150" y="393431"/>
                  </a:cubicBezTo>
                  <a:lnTo>
                    <a:pt x="6915150" y="393431"/>
                  </a:lnTo>
                </a:path>
              </a:pathLst>
            </a:custGeom>
            <a:noFill/>
            <a:ln w="38100">
              <a:solidFill>
                <a:srgbClr val="7030A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738D93-B6BB-A232-DA01-2D065A8C5AA0}"/>
                </a:ext>
              </a:extLst>
            </p:cNvPr>
            <p:cNvSpPr/>
            <p:nvPr/>
          </p:nvSpPr>
          <p:spPr>
            <a:xfrm>
              <a:off x="4060149" y="1897487"/>
              <a:ext cx="75964" cy="3850197"/>
            </a:xfrm>
            <a:prstGeom prst="rect">
              <a:avLst/>
            </a:prstGeom>
            <a:pattFill prst="wdUpDiag">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388A944-CD81-E35D-2A1C-3AAEA80D519C}"/>
                </a:ext>
              </a:extLst>
            </p:cNvPr>
            <p:cNvSpPr txBox="1"/>
            <p:nvPr/>
          </p:nvSpPr>
          <p:spPr>
            <a:xfrm>
              <a:off x="2751637" y="1791390"/>
              <a:ext cx="1005574" cy="369332"/>
            </a:xfrm>
            <a:prstGeom prst="rect">
              <a:avLst/>
            </a:prstGeom>
            <a:noFill/>
          </p:spPr>
          <p:txBody>
            <a:bodyPr wrap="square" rtlCol="0">
              <a:spAutoFit/>
            </a:bodyPr>
            <a:lstStyle/>
            <a:p>
              <a:pPr algn="ctr"/>
              <a:r>
                <a:rPr lang="en-US" sz="900" b="1" dirty="0">
                  <a:solidFill>
                    <a:srgbClr val="FF0000"/>
                  </a:solidFill>
                </a:rPr>
                <a:t>Excessive</a:t>
              </a:r>
            </a:p>
            <a:p>
              <a:pPr algn="ctr"/>
              <a:r>
                <a:rPr lang="en-US" sz="900" b="1" dirty="0">
                  <a:solidFill>
                    <a:srgbClr val="FF0000"/>
                  </a:solidFill>
                </a:rPr>
                <a:t>Risk Taking</a:t>
              </a:r>
            </a:p>
          </p:txBody>
        </p:sp>
        <p:sp>
          <p:nvSpPr>
            <p:cNvPr id="12" name="TextBox 11">
              <a:extLst>
                <a:ext uri="{FF2B5EF4-FFF2-40B4-BE49-F238E27FC236}">
                  <a16:creationId xmlns:a16="http://schemas.microsoft.com/office/drawing/2014/main" id="{D2231CF8-A415-2AAE-52B5-74829783EF5C}"/>
                </a:ext>
              </a:extLst>
            </p:cNvPr>
            <p:cNvSpPr txBox="1"/>
            <p:nvPr/>
          </p:nvSpPr>
          <p:spPr>
            <a:xfrm>
              <a:off x="6577128" y="3624106"/>
              <a:ext cx="1005574" cy="369332"/>
            </a:xfrm>
            <a:prstGeom prst="rect">
              <a:avLst/>
            </a:prstGeom>
            <a:noFill/>
          </p:spPr>
          <p:txBody>
            <a:bodyPr wrap="square" rtlCol="0">
              <a:spAutoFit/>
            </a:bodyPr>
            <a:lstStyle/>
            <a:p>
              <a:pPr algn="ctr"/>
              <a:r>
                <a:rPr lang="en-US" sz="900" b="1" dirty="0">
                  <a:solidFill>
                    <a:srgbClr val="FF0000"/>
                  </a:solidFill>
                </a:rPr>
                <a:t>Optimal</a:t>
              </a:r>
            </a:p>
            <a:p>
              <a:pPr algn="ctr"/>
              <a:r>
                <a:rPr lang="en-US" sz="900" b="1" dirty="0">
                  <a:solidFill>
                    <a:srgbClr val="FF0000"/>
                  </a:solidFill>
                </a:rPr>
                <a:t>Risk Taking</a:t>
              </a:r>
            </a:p>
          </p:txBody>
        </p:sp>
        <p:sp>
          <p:nvSpPr>
            <p:cNvPr id="14" name="TextBox 13">
              <a:extLst>
                <a:ext uri="{FF2B5EF4-FFF2-40B4-BE49-F238E27FC236}">
                  <a16:creationId xmlns:a16="http://schemas.microsoft.com/office/drawing/2014/main" id="{9FA3A94D-2878-C4ED-8B33-3898E2690A90}"/>
                </a:ext>
              </a:extLst>
            </p:cNvPr>
            <p:cNvSpPr txBox="1"/>
            <p:nvPr/>
          </p:nvSpPr>
          <p:spPr>
            <a:xfrm>
              <a:off x="2937566" y="3021127"/>
              <a:ext cx="1005574" cy="369332"/>
            </a:xfrm>
            <a:prstGeom prst="rect">
              <a:avLst/>
            </a:prstGeom>
            <a:noFill/>
          </p:spPr>
          <p:txBody>
            <a:bodyPr wrap="square" rtlCol="0">
              <a:spAutoFit/>
            </a:bodyPr>
            <a:lstStyle/>
            <a:p>
              <a:pPr algn="ctr"/>
              <a:r>
                <a:rPr lang="en-US" sz="900" b="1" dirty="0">
                  <a:solidFill>
                    <a:srgbClr val="385723"/>
                  </a:solidFill>
                </a:rPr>
                <a:t>Little or No</a:t>
              </a:r>
            </a:p>
            <a:p>
              <a:pPr algn="ctr"/>
              <a:r>
                <a:rPr lang="en-US" sz="900" b="1" dirty="0">
                  <a:solidFill>
                    <a:srgbClr val="385723"/>
                  </a:solidFill>
                </a:rPr>
                <a:t>Oversight</a:t>
              </a:r>
            </a:p>
          </p:txBody>
        </p:sp>
        <p:sp>
          <p:nvSpPr>
            <p:cNvPr id="15" name="TextBox 14">
              <a:extLst>
                <a:ext uri="{FF2B5EF4-FFF2-40B4-BE49-F238E27FC236}">
                  <a16:creationId xmlns:a16="http://schemas.microsoft.com/office/drawing/2014/main" id="{1AACE249-2321-DEC0-F18E-29A8244D7D81}"/>
                </a:ext>
              </a:extLst>
            </p:cNvPr>
            <p:cNvSpPr txBox="1"/>
            <p:nvPr/>
          </p:nvSpPr>
          <p:spPr>
            <a:xfrm>
              <a:off x="5005664" y="3937990"/>
              <a:ext cx="1005574" cy="369332"/>
            </a:xfrm>
            <a:prstGeom prst="rect">
              <a:avLst/>
            </a:prstGeom>
            <a:noFill/>
          </p:spPr>
          <p:txBody>
            <a:bodyPr wrap="square" rtlCol="0">
              <a:spAutoFit/>
            </a:bodyPr>
            <a:lstStyle/>
            <a:p>
              <a:pPr algn="ctr"/>
              <a:r>
                <a:rPr lang="en-US" sz="900" b="1" dirty="0">
                  <a:solidFill>
                    <a:srgbClr val="385723"/>
                  </a:solidFill>
                </a:rPr>
                <a:t>Annual</a:t>
              </a:r>
            </a:p>
            <a:p>
              <a:pPr algn="ctr"/>
              <a:r>
                <a:rPr lang="en-US" sz="900" b="1" dirty="0">
                  <a:solidFill>
                    <a:srgbClr val="385723"/>
                  </a:solidFill>
                </a:rPr>
                <a:t>Reviews</a:t>
              </a:r>
            </a:p>
          </p:txBody>
        </p:sp>
        <p:sp>
          <p:nvSpPr>
            <p:cNvPr id="16" name="TextBox 15">
              <a:extLst>
                <a:ext uri="{FF2B5EF4-FFF2-40B4-BE49-F238E27FC236}">
                  <a16:creationId xmlns:a16="http://schemas.microsoft.com/office/drawing/2014/main" id="{C5DDC570-D1D2-B938-5BC7-A4406B0E7D30}"/>
                </a:ext>
              </a:extLst>
            </p:cNvPr>
            <p:cNvSpPr txBox="1"/>
            <p:nvPr/>
          </p:nvSpPr>
          <p:spPr>
            <a:xfrm>
              <a:off x="6331744" y="4420580"/>
              <a:ext cx="1269016" cy="369332"/>
            </a:xfrm>
            <a:prstGeom prst="rect">
              <a:avLst/>
            </a:prstGeom>
            <a:noFill/>
          </p:spPr>
          <p:txBody>
            <a:bodyPr wrap="square" rtlCol="0">
              <a:spAutoFit/>
            </a:bodyPr>
            <a:lstStyle/>
            <a:p>
              <a:pPr algn="ctr"/>
              <a:r>
                <a:rPr lang="en-US" sz="900" b="1" dirty="0">
                  <a:solidFill>
                    <a:srgbClr val="385723"/>
                  </a:solidFill>
                </a:rPr>
                <a:t>Monthly / Quarterly</a:t>
              </a:r>
            </a:p>
            <a:p>
              <a:pPr algn="ctr"/>
              <a:r>
                <a:rPr lang="en-US" sz="900" b="1" dirty="0">
                  <a:solidFill>
                    <a:srgbClr val="385723"/>
                  </a:solidFill>
                </a:rPr>
                <a:t>Reviews</a:t>
              </a:r>
            </a:p>
          </p:txBody>
        </p:sp>
        <p:sp>
          <p:nvSpPr>
            <p:cNvPr id="17" name="TextBox 16">
              <a:extLst>
                <a:ext uri="{FF2B5EF4-FFF2-40B4-BE49-F238E27FC236}">
                  <a16:creationId xmlns:a16="http://schemas.microsoft.com/office/drawing/2014/main" id="{BDD3CFBF-10F4-B270-E492-55F1640FD840}"/>
                </a:ext>
              </a:extLst>
            </p:cNvPr>
            <p:cNvSpPr txBox="1"/>
            <p:nvPr/>
          </p:nvSpPr>
          <p:spPr>
            <a:xfrm>
              <a:off x="7930065" y="4540666"/>
              <a:ext cx="1200340" cy="507831"/>
            </a:xfrm>
            <a:prstGeom prst="rect">
              <a:avLst/>
            </a:prstGeom>
            <a:noFill/>
          </p:spPr>
          <p:txBody>
            <a:bodyPr wrap="square" rtlCol="0">
              <a:spAutoFit/>
            </a:bodyPr>
            <a:lstStyle/>
            <a:p>
              <a:pPr algn="ctr"/>
              <a:r>
                <a:rPr lang="en-US" sz="900" b="1" dirty="0">
                  <a:solidFill>
                    <a:srgbClr val="385723"/>
                  </a:solidFill>
                </a:rPr>
                <a:t>Near Real-time</a:t>
              </a:r>
            </a:p>
            <a:p>
              <a:pPr algn="ctr"/>
              <a:r>
                <a:rPr lang="en-US" sz="900" b="1" dirty="0">
                  <a:solidFill>
                    <a:srgbClr val="385723"/>
                  </a:solidFill>
                </a:rPr>
                <a:t>Reviews</a:t>
              </a:r>
            </a:p>
            <a:p>
              <a:pPr algn="ctr"/>
              <a:r>
                <a:rPr lang="en-US" sz="900" b="1" dirty="0">
                  <a:solidFill>
                    <a:srgbClr val="385723"/>
                  </a:solidFill>
                </a:rPr>
                <a:t>(AI/ML-driven)</a:t>
              </a:r>
            </a:p>
          </p:txBody>
        </p:sp>
        <p:sp>
          <p:nvSpPr>
            <p:cNvPr id="19" name="TextBox 18">
              <a:extLst>
                <a:ext uri="{FF2B5EF4-FFF2-40B4-BE49-F238E27FC236}">
                  <a16:creationId xmlns:a16="http://schemas.microsoft.com/office/drawing/2014/main" id="{E4D79DF2-9961-54B1-96E0-A262F90BCE5A}"/>
                </a:ext>
              </a:extLst>
            </p:cNvPr>
            <p:cNvSpPr txBox="1"/>
            <p:nvPr/>
          </p:nvSpPr>
          <p:spPr>
            <a:xfrm>
              <a:off x="5793237" y="1957260"/>
              <a:ext cx="1066194" cy="369332"/>
            </a:xfrm>
            <a:prstGeom prst="rect">
              <a:avLst/>
            </a:prstGeom>
            <a:noFill/>
          </p:spPr>
          <p:txBody>
            <a:bodyPr wrap="square" rtlCol="0">
              <a:spAutoFit/>
            </a:bodyPr>
            <a:lstStyle/>
            <a:p>
              <a:pPr algn="ctr"/>
              <a:r>
                <a:rPr lang="en-US" sz="900" b="1" dirty="0">
                  <a:solidFill>
                    <a:srgbClr val="7030A0"/>
                  </a:solidFill>
                </a:rPr>
                <a:t>Optimal</a:t>
              </a:r>
            </a:p>
            <a:p>
              <a:pPr algn="ctr"/>
              <a:r>
                <a:rPr lang="en-US" sz="900" b="1" dirty="0">
                  <a:solidFill>
                    <a:srgbClr val="7030A0"/>
                  </a:solidFill>
                </a:rPr>
                <a:t>Perceived Value</a:t>
              </a:r>
            </a:p>
          </p:txBody>
        </p:sp>
        <p:sp>
          <p:nvSpPr>
            <p:cNvPr id="20" name="TextBox 19">
              <a:extLst>
                <a:ext uri="{FF2B5EF4-FFF2-40B4-BE49-F238E27FC236}">
                  <a16:creationId xmlns:a16="http://schemas.microsoft.com/office/drawing/2014/main" id="{9E1E70B5-A17E-4179-1B9A-20FFB82ED96C}"/>
                </a:ext>
              </a:extLst>
            </p:cNvPr>
            <p:cNvSpPr txBox="1"/>
            <p:nvPr/>
          </p:nvSpPr>
          <p:spPr>
            <a:xfrm>
              <a:off x="7795525" y="2702484"/>
              <a:ext cx="1067251" cy="369332"/>
            </a:xfrm>
            <a:prstGeom prst="rect">
              <a:avLst/>
            </a:prstGeom>
            <a:noFill/>
          </p:spPr>
          <p:txBody>
            <a:bodyPr wrap="square" rtlCol="0">
              <a:spAutoFit/>
            </a:bodyPr>
            <a:lstStyle/>
            <a:p>
              <a:pPr algn="ctr"/>
              <a:r>
                <a:rPr lang="en-US" sz="900" b="1" dirty="0">
                  <a:solidFill>
                    <a:srgbClr val="7030A0"/>
                  </a:solidFill>
                </a:rPr>
                <a:t>Diminishing</a:t>
              </a:r>
            </a:p>
            <a:p>
              <a:pPr algn="ctr"/>
              <a:r>
                <a:rPr lang="en-US" sz="900" b="1" dirty="0">
                  <a:solidFill>
                    <a:srgbClr val="7030A0"/>
                  </a:solidFill>
                </a:rPr>
                <a:t>Perceived Value</a:t>
              </a:r>
            </a:p>
          </p:txBody>
        </p:sp>
        <p:sp>
          <p:nvSpPr>
            <p:cNvPr id="22" name="TextBox 21">
              <a:extLst>
                <a:ext uri="{FF2B5EF4-FFF2-40B4-BE49-F238E27FC236}">
                  <a16:creationId xmlns:a16="http://schemas.microsoft.com/office/drawing/2014/main" id="{DB42AFDD-DEBD-3813-599E-E371646E903D}"/>
                </a:ext>
              </a:extLst>
            </p:cNvPr>
            <p:cNvSpPr txBox="1"/>
            <p:nvPr/>
          </p:nvSpPr>
          <p:spPr>
            <a:xfrm rot="16200000">
              <a:off x="3356370" y="2420026"/>
              <a:ext cx="1264888" cy="138535"/>
            </a:xfrm>
            <a:prstGeom prst="rect">
              <a:avLst/>
            </a:prstGeom>
            <a:solidFill>
              <a:schemeClr val="bg1"/>
            </a:solidFill>
          </p:spPr>
          <p:txBody>
            <a:bodyPr wrap="square" lIns="0" tIns="0" rIns="0" bIns="0" rtlCol="0">
              <a:spAutoFit/>
            </a:bodyPr>
            <a:lstStyle/>
            <a:p>
              <a:pPr algn="ctr"/>
              <a:r>
                <a:rPr lang="en-US" sz="900" b="1" dirty="0"/>
                <a:t>Negligence Threshold</a:t>
              </a:r>
            </a:p>
          </p:txBody>
        </p:sp>
      </p:grpSp>
      <p:sp>
        <p:nvSpPr>
          <p:cNvPr id="6" name="TextBox 5">
            <a:extLst>
              <a:ext uri="{FF2B5EF4-FFF2-40B4-BE49-F238E27FC236}">
                <a16:creationId xmlns:a16="http://schemas.microsoft.com/office/drawing/2014/main" id="{2BDC4A65-69F9-9AAF-67F4-599BC8877864}"/>
              </a:ext>
            </a:extLst>
          </p:cNvPr>
          <p:cNvSpPr txBox="1"/>
          <p:nvPr/>
        </p:nvSpPr>
        <p:spPr>
          <a:xfrm>
            <a:off x="455371" y="5877963"/>
            <a:ext cx="438080" cy="229248"/>
          </a:xfrm>
          <a:prstGeom prst="rect">
            <a:avLst/>
          </a:prstGeom>
          <a:noFill/>
        </p:spPr>
        <p:txBody>
          <a:bodyPr wrap="square" rtlCol="0">
            <a:spAutoFit/>
          </a:bodyPr>
          <a:lstStyle/>
          <a:p>
            <a:r>
              <a:rPr lang="en-US" sz="900" b="1" dirty="0">
                <a:solidFill>
                  <a:srgbClr val="FF0000"/>
                </a:solidFill>
              </a:rPr>
              <a:t>Risk</a:t>
            </a:r>
          </a:p>
        </p:txBody>
      </p:sp>
      <p:sp>
        <p:nvSpPr>
          <p:cNvPr id="40" name="TextBox 39">
            <a:extLst>
              <a:ext uri="{FF2B5EF4-FFF2-40B4-BE49-F238E27FC236}">
                <a16:creationId xmlns:a16="http://schemas.microsoft.com/office/drawing/2014/main" id="{69BADEF0-5520-9428-CBDA-FBBA5E590100}"/>
              </a:ext>
            </a:extLst>
          </p:cNvPr>
          <p:cNvSpPr txBox="1"/>
          <p:nvPr/>
        </p:nvSpPr>
        <p:spPr>
          <a:xfrm>
            <a:off x="455617" y="5647191"/>
            <a:ext cx="1295102" cy="230772"/>
          </a:xfrm>
          <a:prstGeom prst="rect">
            <a:avLst/>
          </a:prstGeom>
          <a:noFill/>
        </p:spPr>
        <p:txBody>
          <a:bodyPr wrap="square" rtlCol="0">
            <a:spAutoFit/>
          </a:bodyPr>
          <a:lstStyle/>
          <a:p>
            <a:r>
              <a:rPr lang="en-US" sz="900" b="1" dirty="0">
                <a:solidFill>
                  <a:srgbClr val="385723"/>
                </a:solidFill>
              </a:rPr>
              <a:t>Process Review Lag</a:t>
            </a:r>
          </a:p>
        </p:txBody>
      </p:sp>
      <p:sp>
        <p:nvSpPr>
          <p:cNvPr id="41" name="TextBox 40">
            <a:extLst>
              <a:ext uri="{FF2B5EF4-FFF2-40B4-BE49-F238E27FC236}">
                <a16:creationId xmlns:a16="http://schemas.microsoft.com/office/drawing/2014/main" id="{CA9DD62A-D488-8047-9916-03CE8194DD48}"/>
              </a:ext>
            </a:extLst>
          </p:cNvPr>
          <p:cNvSpPr txBox="1"/>
          <p:nvPr/>
        </p:nvSpPr>
        <p:spPr>
          <a:xfrm>
            <a:off x="455618" y="5416419"/>
            <a:ext cx="1193585" cy="230772"/>
          </a:xfrm>
          <a:prstGeom prst="rect">
            <a:avLst/>
          </a:prstGeom>
          <a:noFill/>
        </p:spPr>
        <p:txBody>
          <a:bodyPr wrap="square" rtlCol="0">
            <a:spAutoFit/>
          </a:bodyPr>
          <a:lstStyle/>
          <a:p>
            <a:r>
              <a:rPr lang="en-US" sz="900" b="1" dirty="0">
                <a:solidFill>
                  <a:srgbClr val="7030A0"/>
                </a:solidFill>
              </a:rPr>
              <a:t>Stakeholder Value</a:t>
            </a:r>
          </a:p>
        </p:txBody>
      </p:sp>
      <p:sp>
        <p:nvSpPr>
          <p:cNvPr id="42" name="TextBox 41">
            <a:extLst>
              <a:ext uri="{FF2B5EF4-FFF2-40B4-BE49-F238E27FC236}">
                <a16:creationId xmlns:a16="http://schemas.microsoft.com/office/drawing/2014/main" id="{99DBAF0A-EFD1-EC91-3EA0-8E0328647CC7}"/>
              </a:ext>
            </a:extLst>
          </p:cNvPr>
          <p:cNvSpPr txBox="1"/>
          <p:nvPr/>
        </p:nvSpPr>
        <p:spPr>
          <a:xfrm>
            <a:off x="455371" y="5185647"/>
            <a:ext cx="1479766" cy="230772"/>
          </a:xfrm>
          <a:prstGeom prst="rect">
            <a:avLst/>
          </a:prstGeom>
          <a:noFill/>
        </p:spPr>
        <p:txBody>
          <a:bodyPr wrap="square" rtlCol="0">
            <a:spAutoFit/>
          </a:bodyPr>
          <a:lstStyle/>
          <a:p>
            <a:r>
              <a:rPr lang="en-US" sz="900" b="1" dirty="0">
                <a:solidFill>
                  <a:schemeClr val="tx1"/>
                </a:solidFill>
              </a:rPr>
              <a:t>Cost and Complexity</a:t>
            </a:r>
          </a:p>
        </p:txBody>
      </p:sp>
    </p:spTree>
    <p:extLst>
      <p:ext uri="{BB962C8B-B14F-4D97-AF65-F5344CB8AC3E}">
        <p14:creationId xmlns:p14="http://schemas.microsoft.com/office/powerpoint/2010/main" val="4218371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Supplier Self-reported Maturity Workflow</a:t>
            </a:r>
            <a:endParaRPr dirty="0"/>
          </a:p>
        </p:txBody>
      </p:sp>
      <p:pic>
        <p:nvPicPr>
          <p:cNvPr id="4" name="Picture 3">
            <a:extLst>
              <a:ext uri="{FF2B5EF4-FFF2-40B4-BE49-F238E27FC236}">
                <a16:creationId xmlns:a16="http://schemas.microsoft.com/office/drawing/2014/main" id="{CCD4A19E-C4C8-529D-EF17-DC88D85260D1}"/>
              </a:ext>
            </a:extLst>
          </p:cNvPr>
          <p:cNvPicPr>
            <a:picLocks noChangeAspect="1"/>
          </p:cNvPicPr>
          <p:nvPr/>
        </p:nvPicPr>
        <p:blipFill>
          <a:blip r:embed="rId3"/>
          <a:stretch>
            <a:fillRect/>
          </a:stretch>
        </p:blipFill>
        <p:spPr>
          <a:xfrm>
            <a:off x="2208212" y="1436198"/>
            <a:ext cx="7772400" cy="3985603"/>
          </a:xfrm>
          <a:prstGeom prst="rect">
            <a:avLst/>
          </a:prstGeom>
        </p:spPr>
      </p:pic>
    </p:spTree>
    <p:extLst>
      <p:ext uri="{BB962C8B-B14F-4D97-AF65-F5344CB8AC3E}">
        <p14:creationId xmlns:p14="http://schemas.microsoft.com/office/powerpoint/2010/main" val="3876755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Supplier Self-reported Maturity Worksheet</a:t>
            </a:r>
            <a:endParaRPr dirty="0"/>
          </a:p>
        </p:txBody>
      </p:sp>
      <p:pic>
        <p:nvPicPr>
          <p:cNvPr id="3" name="Picture 2">
            <a:extLst>
              <a:ext uri="{FF2B5EF4-FFF2-40B4-BE49-F238E27FC236}">
                <a16:creationId xmlns:a16="http://schemas.microsoft.com/office/drawing/2014/main" id="{63D8EC0E-C7A4-39F4-214F-9005B1907F48}"/>
              </a:ext>
            </a:extLst>
          </p:cNvPr>
          <p:cNvPicPr>
            <a:picLocks noChangeAspect="1"/>
          </p:cNvPicPr>
          <p:nvPr/>
        </p:nvPicPr>
        <p:blipFill>
          <a:blip r:embed="rId3"/>
          <a:stretch>
            <a:fillRect/>
          </a:stretch>
        </p:blipFill>
        <p:spPr>
          <a:xfrm>
            <a:off x="2208212" y="985083"/>
            <a:ext cx="7772400" cy="5510731"/>
          </a:xfrm>
          <a:prstGeom prst="rect">
            <a:avLst/>
          </a:prstGeom>
        </p:spPr>
      </p:pic>
    </p:spTree>
    <p:extLst>
      <p:ext uri="{BB962C8B-B14F-4D97-AF65-F5344CB8AC3E}">
        <p14:creationId xmlns:p14="http://schemas.microsoft.com/office/powerpoint/2010/main" val="3809847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Worksheet Columns</a:t>
            </a:r>
            <a:endParaRPr dirty="0"/>
          </a:p>
        </p:txBody>
      </p:sp>
      <p:pic>
        <p:nvPicPr>
          <p:cNvPr id="3" name="Picture 2">
            <a:extLst>
              <a:ext uri="{FF2B5EF4-FFF2-40B4-BE49-F238E27FC236}">
                <a16:creationId xmlns:a16="http://schemas.microsoft.com/office/drawing/2014/main" id="{4BE697B9-2B1D-4F1D-4112-29435E477CA8}"/>
              </a:ext>
            </a:extLst>
          </p:cNvPr>
          <p:cNvPicPr>
            <a:picLocks noChangeAspect="1"/>
          </p:cNvPicPr>
          <p:nvPr/>
        </p:nvPicPr>
        <p:blipFill>
          <a:blip r:embed="rId3"/>
          <a:stretch>
            <a:fillRect/>
          </a:stretch>
        </p:blipFill>
        <p:spPr>
          <a:xfrm>
            <a:off x="319059" y="3124589"/>
            <a:ext cx="11550705" cy="608821"/>
          </a:xfrm>
          <a:prstGeom prst="rect">
            <a:avLst/>
          </a:prstGeom>
        </p:spPr>
      </p:pic>
    </p:spTree>
    <p:extLst>
      <p:ext uri="{BB962C8B-B14F-4D97-AF65-F5344CB8AC3E}">
        <p14:creationId xmlns:p14="http://schemas.microsoft.com/office/powerpoint/2010/main" val="3892530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E8EF64F0-B5F9-4FD8-3F1E-F8EF882E3090}"/>
              </a:ext>
            </a:extLst>
          </p:cNvPr>
          <p:cNvPicPr>
            <a:picLocks noChangeAspect="1"/>
          </p:cNvPicPr>
          <p:nvPr/>
        </p:nvPicPr>
        <p:blipFill>
          <a:blip r:embed="rId3"/>
          <a:stretch>
            <a:fillRect/>
          </a:stretch>
        </p:blipFill>
        <p:spPr>
          <a:xfrm>
            <a:off x="199262" y="2764470"/>
            <a:ext cx="11790300" cy="126694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Answer Options</a:t>
            </a:r>
            <a:endParaRPr dirty="0"/>
          </a:p>
        </p:txBody>
      </p:sp>
      <p:sp>
        <p:nvSpPr>
          <p:cNvPr id="2" name="Rounded Rectangle 1">
            <a:extLst>
              <a:ext uri="{FF2B5EF4-FFF2-40B4-BE49-F238E27FC236}">
                <a16:creationId xmlns:a16="http://schemas.microsoft.com/office/drawing/2014/main" id="{A2D17C6F-C136-C150-EA25-948B7B33934E}"/>
              </a:ext>
            </a:extLst>
          </p:cNvPr>
          <p:cNvSpPr/>
          <p:nvPr/>
        </p:nvSpPr>
        <p:spPr>
          <a:xfrm>
            <a:off x="8310717" y="2630280"/>
            <a:ext cx="1216742" cy="1484520"/>
          </a:xfrm>
          <a:prstGeom prst="roundRect">
            <a:avLst>
              <a:gd name="adj" fmla="val 633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3249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Legend</a:t>
            </a:r>
            <a:endParaRPr dirty="0"/>
          </a:p>
        </p:txBody>
      </p:sp>
      <p:pic>
        <p:nvPicPr>
          <p:cNvPr id="3" name="Picture 2">
            <a:extLst>
              <a:ext uri="{FF2B5EF4-FFF2-40B4-BE49-F238E27FC236}">
                <a16:creationId xmlns:a16="http://schemas.microsoft.com/office/drawing/2014/main" id="{F6AAA52E-07D9-0CEB-24A8-9DA641EE2531}"/>
              </a:ext>
            </a:extLst>
          </p:cNvPr>
          <p:cNvPicPr>
            <a:picLocks noChangeAspect="1"/>
          </p:cNvPicPr>
          <p:nvPr/>
        </p:nvPicPr>
        <p:blipFill>
          <a:blip r:embed="rId3"/>
          <a:stretch>
            <a:fillRect/>
          </a:stretch>
        </p:blipFill>
        <p:spPr>
          <a:xfrm>
            <a:off x="455618" y="2800862"/>
            <a:ext cx="11265068" cy="1256276"/>
          </a:xfrm>
          <a:prstGeom prst="rect">
            <a:avLst/>
          </a:prstGeom>
        </p:spPr>
      </p:pic>
    </p:spTree>
    <p:extLst>
      <p:ext uri="{BB962C8B-B14F-4D97-AF65-F5344CB8AC3E}">
        <p14:creationId xmlns:p14="http://schemas.microsoft.com/office/powerpoint/2010/main" val="1015704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Understanding the AVCDL Phase Requirements</a:t>
            </a:r>
            <a:endParaRPr dirty="0"/>
          </a:p>
        </p:txBody>
      </p:sp>
      <p:pic>
        <p:nvPicPr>
          <p:cNvPr id="4" name="Picture 3">
            <a:extLst>
              <a:ext uri="{FF2B5EF4-FFF2-40B4-BE49-F238E27FC236}">
                <a16:creationId xmlns:a16="http://schemas.microsoft.com/office/drawing/2014/main" id="{24D8D77B-D545-0309-E463-1C381701F8F5}"/>
              </a:ext>
            </a:extLst>
          </p:cNvPr>
          <p:cNvPicPr>
            <a:picLocks noChangeAspect="1"/>
          </p:cNvPicPr>
          <p:nvPr/>
        </p:nvPicPr>
        <p:blipFill>
          <a:blip r:embed="rId3"/>
          <a:stretch>
            <a:fillRect/>
          </a:stretch>
        </p:blipFill>
        <p:spPr>
          <a:xfrm>
            <a:off x="455618" y="1627043"/>
            <a:ext cx="3341862" cy="4324762"/>
          </a:xfrm>
          <a:prstGeom prst="rect">
            <a:avLst/>
          </a:prstGeom>
          <a:ln w="12700">
            <a:solidFill>
              <a:schemeClr val="tx1"/>
            </a:solidFill>
          </a:ln>
        </p:spPr>
      </p:pic>
    </p:spTree>
    <p:extLst>
      <p:ext uri="{BB962C8B-B14F-4D97-AF65-F5344CB8AC3E}">
        <p14:creationId xmlns:p14="http://schemas.microsoft.com/office/powerpoint/2010/main" val="1233765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Understanding the AVCDL Phase Requirements</a:t>
            </a:r>
            <a:endParaRPr dirty="0"/>
          </a:p>
        </p:txBody>
      </p:sp>
      <p:pic>
        <p:nvPicPr>
          <p:cNvPr id="4" name="Picture 3">
            <a:extLst>
              <a:ext uri="{FF2B5EF4-FFF2-40B4-BE49-F238E27FC236}">
                <a16:creationId xmlns:a16="http://schemas.microsoft.com/office/drawing/2014/main" id="{24D8D77B-D545-0309-E463-1C381701F8F5}"/>
              </a:ext>
            </a:extLst>
          </p:cNvPr>
          <p:cNvPicPr>
            <a:picLocks noChangeAspect="1"/>
          </p:cNvPicPr>
          <p:nvPr/>
        </p:nvPicPr>
        <p:blipFill>
          <a:blip r:embed="rId3"/>
          <a:stretch>
            <a:fillRect/>
          </a:stretch>
        </p:blipFill>
        <p:spPr>
          <a:xfrm>
            <a:off x="455618" y="1627043"/>
            <a:ext cx="3341862" cy="4324762"/>
          </a:xfrm>
          <a:prstGeom prst="rect">
            <a:avLst/>
          </a:prstGeom>
          <a:ln w="12700">
            <a:solidFill>
              <a:schemeClr val="tx1"/>
            </a:solidFill>
          </a:ln>
        </p:spPr>
      </p:pic>
      <p:pic>
        <p:nvPicPr>
          <p:cNvPr id="6" name="Picture 5">
            <a:extLst>
              <a:ext uri="{FF2B5EF4-FFF2-40B4-BE49-F238E27FC236}">
                <a16:creationId xmlns:a16="http://schemas.microsoft.com/office/drawing/2014/main" id="{F4257A73-5EEC-DB92-C4F4-254A6BC89E9A}"/>
              </a:ext>
            </a:extLst>
          </p:cNvPr>
          <p:cNvPicPr>
            <a:picLocks noChangeAspect="1"/>
          </p:cNvPicPr>
          <p:nvPr/>
        </p:nvPicPr>
        <p:blipFill>
          <a:blip r:embed="rId4"/>
          <a:stretch>
            <a:fillRect/>
          </a:stretch>
        </p:blipFill>
        <p:spPr>
          <a:xfrm>
            <a:off x="4423481" y="1627043"/>
            <a:ext cx="3341862" cy="4324762"/>
          </a:xfrm>
          <a:prstGeom prst="rect">
            <a:avLst/>
          </a:prstGeom>
          <a:ln w="12700">
            <a:solidFill>
              <a:schemeClr val="tx1"/>
            </a:solidFill>
          </a:ln>
        </p:spPr>
      </p:pic>
    </p:spTree>
    <p:extLst>
      <p:ext uri="{BB962C8B-B14F-4D97-AF65-F5344CB8AC3E}">
        <p14:creationId xmlns:p14="http://schemas.microsoft.com/office/powerpoint/2010/main" val="2776718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Understanding the AVCDL Phase Requirements</a:t>
            </a:r>
            <a:endParaRPr dirty="0"/>
          </a:p>
        </p:txBody>
      </p:sp>
      <p:pic>
        <p:nvPicPr>
          <p:cNvPr id="4" name="Picture 3">
            <a:extLst>
              <a:ext uri="{FF2B5EF4-FFF2-40B4-BE49-F238E27FC236}">
                <a16:creationId xmlns:a16="http://schemas.microsoft.com/office/drawing/2014/main" id="{24D8D77B-D545-0309-E463-1C381701F8F5}"/>
              </a:ext>
            </a:extLst>
          </p:cNvPr>
          <p:cNvPicPr>
            <a:picLocks noChangeAspect="1"/>
          </p:cNvPicPr>
          <p:nvPr/>
        </p:nvPicPr>
        <p:blipFill>
          <a:blip r:embed="rId3"/>
          <a:stretch>
            <a:fillRect/>
          </a:stretch>
        </p:blipFill>
        <p:spPr>
          <a:xfrm>
            <a:off x="455618" y="1627043"/>
            <a:ext cx="3341862" cy="4324762"/>
          </a:xfrm>
          <a:prstGeom prst="rect">
            <a:avLst/>
          </a:prstGeom>
          <a:ln w="12700">
            <a:solidFill>
              <a:schemeClr val="tx1"/>
            </a:solidFill>
          </a:ln>
        </p:spPr>
      </p:pic>
      <p:pic>
        <p:nvPicPr>
          <p:cNvPr id="6" name="Picture 5">
            <a:extLst>
              <a:ext uri="{FF2B5EF4-FFF2-40B4-BE49-F238E27FC236}">
                <a16:creationId xmlns:a16="http://schemas.microsoft.com/office/drawing/2014/main" id="{F4257A73-5EEC-DB92-C4F4-254A6BC89E9A}"/>
              </a:ext>
            </a:extLst>
          </p:cNvPr>
          <p:cNvPicPr>
            <a:picLocks noChangeAspect="1"/>
          </p:cNvPicPr>
          <p:nvPr/>
        </p:nvPicPr>
        <p:blipFill>
          <a:blip r:embed="rId4"/>
          <a:stretch>
            <a:fillRect/>
          </a:stretch>
        </p:blipFill>
        <p:spPr>
          <a:xfrm>
            <a:off x="4423481" y="1627043"/>
            <a:ext cx="3341862" cy="4324762"/>
          </a:xfrm>
          <a:prstGeom prst="rect">
            <a:avLst/>
          </a:prstGeom>
          <a:ln w="12700">
            <a:solidFill>
              <a:schemeClr val="tx1"/>
            </a:solidFill>
          </a:ln>
        </p:spPr>
      </p:pic>
      <p:pic>
        <p:nvPicPr>
          <p:cNvPr id="8" name="Picture 7">
            <a:extLst>
              <a:ext uri="{FF2B5EF4-FFF2-40B4-BE49-F238E27FC236}">
                <a16:creationId xmlns:a16="http://schemas.microsoft.com/office/drawing/2014/main" id="{E51FD4B8-94F0-E2E8-2A85-D391EBBFE72C}"/>
              </a:ext>
            </a:extLst>
          </p:cNvPr>
          <p:cNvPicPr>
            <a:picLocks noChangeAspect="1"/>
          </p:cNvPicPr>
          <p:nvPr/>
        </p:nvPicPr>
        <p:blipFill>
          <a:blip r:embed="rId5"/>
          <a:stretch>
            <a:fillRect/>
          </a:stretch>
        </p:blipFill>
        <p:spPr>
          <a:xfrm>
            <a:off x="8391345" y="1627044"/>
            <a:ext cx="3341862" cy="4324762"/>
          </a:xfrm>
          <a:prstGeom prst="rect">
            <a:avLst/>
          </a:prstGeom>
          <a:ln w="12700">
            <a:solidFill>
              <a:schemeClr val="tx1"/>
            </a:solidFill>
          </a:ln>
        </p:spPr>
      </p:pic>
    </p:spTree>
    <p:extLst>
      <p:ext uri="{BB962C8B-B14F-4D97-AF65-F5344CB8AC3E}">
        <p14:creationId xmlns:p14="http://schemas.microsoft.com/office/powerpoint/2010/main" val="2868555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421423" cy="524399"/>
          </a:xfrm>
          <a:prstGeom prst="rect">
            <a:avLst/>
          </a:prstGeom>
        </p:spPr>
        <p:txBody>
          <a:bodyPr spcFirstLastPara="1" wrap="square" lIns="0" tIns="0" rIns="0" bIns="0" anchor="ctr" anchorCtr="0">
            <a:noAutofit/>
          </a:bodyPr>
          <a:lstStyle/>
          <a:p>
            <a:pPr>
              <a:lnSpc>
                <a:spcPct val="100000"/>
              </a:lnSpc>
            </a:pPr>
            <a:r>
              <a:rPr lang="en" dirty="0"/>
              <a:t>Always Verify</a:t>
            </a:r>
            <a:endParaRPr dirty="0"/>
          </a:p>
        </p:txBody>
      </p:sp>
      <p:sp>
        <p:nvSpPr>
          <p:cNvPr id="3" name="TextBox 2">
            <a:extLst>
              <a:ext uri="{FF2B5EF4-FFF2-40B4-BE49-F238E27FC236}">
                <a16:creationId xmlns:a16="http://schemas.microsoft.com/office/drawing/2014/main" id="{60D7956A-1DA6-E35B-D43E-60CB7B4813FA}"/>
              </a:ext>
            </a:extLst>
          </p:cNvPr>
          <p:cNvSpPr txBox="1"/>
          <p:nvPr/>
        </p:nvSpPr>
        <p:spPr>
          <a:xfrm>
            <a:off x="2676005" y="4444786"/>
            <a:ext cx="1004626" cy="553854"/>
          </a:xfrm>
          <a:prstGeom prst="rect">
            <a:avLst/>
          </a:prstGeom>
          <a:solidFill>
            <a:schemeClr val="tx1"/>
          </a:solidFill>
          <a:ln w="12700">
            <a:solidFill>
              <a:schemeClr val="tx1"/>
            </a:solidFill>
          </a:ln>
        </p:spPr>
        <p:txBody>
          <a:bodyPr wrap="square" rtlCol="0">
            <a:spAutoFit/>
          </a:bodyPr>
          <a:lstStyle/>
          <a:p>
            <a:pPr algn="ctr"/>
            <a:r>
              <a:rPr lang="en-US" sz="1000" dirty="0">
                <a:solidFill>
                  <a:schemeClr val="bg1"/>
                </a:solidFill>
              </a:rPr>
              <a:t>CMM 0</a:t>
            </a:r>
          </a:p>
          <a:p>
            <a:pPr algn="ctr"/>
            <a:r>
              <a:rPr lang="en-US" sz="1000" dirty="0">
                <a:solidFill>
                  <a:schemeClr val="bg1"/>
                </a:solidFill>
              </a:rPr>
              <a:t>Not</a:t>
            </a:r>
          </a:p>
          <a:p>
            <a:pPr algn="ctr"/>
            <a:r>
              <a:rPr lang="en-US" sz="1000" dirty="0">
                <a:solidFill>
                  <a:schemeClr val="bg1"/>
                </a:solidFill>
              </a:rPr>
              <a:t>Performed</a:t>
            </a:r>
          </a:p>
        </p:txBody>
      </p:sp>
      <p:sp>
        <p:nvSpPr>
          <p:cNvPr id="4" name="TextBox 3">
            <a:extLst>
              <a:ext uri="{FF2B5EF4-FFF2-40B4-BE49-F238E27FC236}">
                <a16:creationId xmlns:a16="http://schemas.microsoft.com/office/drawing/2014/main" id="{AFCC0046-E8B3-F0A8-E237-5665BCEC8D3B}"/>
              </a:ext>
            </a:extLst>
          </p:cNvPr>
          <p:cNvSpPr txBox="1"/>
          <p:nvPr/>
        </p:nvSpPr>
        <p:spPr>
          <a:xfrm>
            <a:off x="3835372" y="3797255"/>
            <a:ext cx="1004626" cy="553854"/>
          </a:xfrm>
          <a:prstGeom prst="rect">
            <a:avLst/>
          </a:prstGeom>
          <a:solidFill>
            <a:srgbClr val="C00000"/>
          </a:solidFill>
          <a:ln w="12700">
            <a:solidFill>
              <a:schemeClr val="tx1"/>
            </a:solidFill>
          </a:ln>
        </p:spPr>
        <p:txBody>
          <a:bodyPr wrap="square" rtlCol="0">
            <a:spAutoFit/>
          </a:bodyPr>
          <a:lstStyle/>
          <a:p>
            <a:pPr algn="ctr"/>
            <a:r>
              <a:rPr lang="en-US" sz="1000" dirty="0">
                <a:solidFill>
                  <a:schemeClr val="bg1"/>
                </a:solidFill>
              </a:rPr>
              <a:t>CMM 1</a:t>
            </a:r>
          </a:p>
          <a:p>
            <a:pPr algn="ctr"/>
            <a:r>
              <a:rPr lang="en-US" sz="1000" dirty="0">
                <a:solidFill>
                  <a:schemeClr val="bg1"/>
                </a:solidFill>
              </a:rPr>
              <a:t>Performed</a:t>
            </a:r>
          </a:p>
          <a:p>
            <a:pPr algn="ctr"/>
            <a:r>
              <a:rPr lang="en-US" sz="1000" dirty="0">
                <a:solidFill>
                  <a:schemeClr val="bg1"/>
                </a:solidFill>
              </a:rPr>
              <a:t>Informally</a:t>
            </a:r>
          </a:p>
        </p:txBody>
      </p:sp>
      <p:sp>
        <p:nvSpPr>
          <p:cNvPr id="5" name="TextBox 4">
            <a:extLst>
              <a:ext uri="{FF2B5EF4-FFF2-40B4-BE49-F238E27FC236}">
                <a16:creationId xmlns:a16="http://schemas.microsoft.com/office/drawing/2014/main" id="{1D1F30E8-50A8-F63B-D302-659D7B378AF5}"/>
              </a:ext>
            </a:extLst>
          </p:cNvPr>
          <p:cNvSpPr txBox="1"/>
          <p:nvPr/>
        </p:nvSpPr>
        <p:spPr>
          <a:xfrm>
            <a:off x="7370606" y="1912807"/>
            <a:ext cx="1004626" cy="553854"/>
          </a:xfrm>
          <a:prstGeom prst="rect">
            <a:avLst/>
          </a:prstGeom>
          <a:solidFill>
            <a:srgbClr val="548235"/>
          </a:solidFill>
          <a:ln w="12700">
            <a:solidFill>
              <a:schemeClr val="tx1"/>
            </a:solidFill>
          </a:ln>
        </p:spPr>
        <p:txBody>
          <a:bodyPr wrap="square" rtlCol="0" anchor="t">
            <a:spAutoFit/>
          </a:bodyPr>
          <a:lstStyle/>
          <a:p>
            <a:pPr algn="ctr"/>
            <a:r>
              <a:rPr lang="en-US" sz="1000" dirty="0">
                <a:solidFill>
                  <a:schemeClr val="bg1"/>
                </a:solidFill>
              </a:rPr>
              <a:t>CMM 4</a:t>
            </a:r>
          </a:p>
          <a:p>
            <a:pPr algn="ctr"/>
            <a:r>
              <a:rPr lang="en-US" sz="1000" dirty="0">
                <a:solidFill>
                  <a:schemeClr val="bg1"/>
                </a:solidFill>
              </a:rPr>
              <a:t>Quantitatively</a:t>
            </a:r>
          </a:p>
          <a:p>
            <a:pPr algn="ctr"/>
            <a:r>
              <a:rPr lang="en-US" sz="1000" dirty="0">
                <a:solidFill>
                  <a:schemeClr val="bg1"/>
                </a:solidFill>
              </a:rPr>
              <a:t>Controlled</a:t>
            </a:r>
          </a:p>
        </p:txBody>
      </p:sp>
      <p:sp>
        <p:nvSpPr>
          <p:cNvPr id="6" name="TextBox 5">
            <a:extLst>
              <a:ext uri="{FF2B5EF4-FFF2-40B4-BE49-F238E27FC236}">
                <a16:creationId xmlns:a16="http://schemas.microsoft.com/office/drawing/2014/main" id="{F0D917B5-6D39-122E-0AD3-922CCE7D1C1F}"/>
              </a:ext>
            </a:extLst>
          </p:cNvPr>
          <p:cNvSpPr txBox="1"/>
          <p:nvPr/>
        </p:nvSpPr>
        <p:spPr>
          <a:xfrm>
            <a:off x="8561248" y="1268884"/>
            <a:ext cx="1004626" cy="553854"/>
          </a:xfrm>
          <a:prstGeom prst="rect">
            <a:avLst/>
          </a:prstGeom>
          <a:solidFill>
            <a:srgbClr val="385723"/>
          </a:solidFill>
          <a:ln w="12700">
            <a:solidFill>
              <a:schemeClr val="tx1"/>
            </a:solidFill>
          </a:ln>
        </p:spPr>
        <p:txBody>
          <a:bodyPr wrap="square" rtlCol="0">
            <a:spAutoFit/>
          </a:bodyPr>
          <a:lstStyle/>
          <a:p>
            <a:pPr algn="ctr"/>
            <a:r>
              <a:rPr lang="en-US" sz="1000" dirty="0">
                <a:solidFill>
                  <a:schemeClr val="bg1"/>
                </a:solidFill>
              </a:rPr>
              <a:t>CMM 5</a:t>
            </a:r>
          </a:p>
          <a:p>
            <a:pPr algn="ctr"/>
            <a:r>
              <a:rPr lang="en-US" sz="1000" dirty="0">
                <a:solidFill>
                  <a:schemeClr val="bg1"/>
                </a:solidFill>
              </a:rPr>
              <a:t>Continuously</a:t>
            </a:r>
          </a:p>
          <a:p>
            <a:pPr algn="ctr"/>
            <a:r>
              <a:rPr lang="en-US" sz="1000" dirty="0">
                <a:solidFill>
                  <a:schemeClr val="bg1"/>
                </a:solidFill>
              </a:rPr>
              <a:t>Improving</a:t>
            </a:r>
          </a:p>
        </p:txBody>
      </p:sp>
      <p:sp>
        <p:nvSpPr>
          <p:cNvPr id="7" name="TextBox 6">
            <a:extLst>
              <a:ext uri="{FF2B5EF4-FFF2-40B4-BE49-F238E27FC236}">
                <a16:creationId xmlns:a16="http://schemas.microsoft.com/office/drawing/2014/main" id="{71340A3A-A6EB-7893-9E02-134D35951A90}"/>
              </a:ext>
            </a:extLst>
          </p:cNvPr>
          <p:cNvSpPr txBox="1"/>
          <p:nvPr/>
        </p:nvSpPr>
        <p:spPr>
          <a:xfrm>
            <a:off x="5006641" y="3175911"/>
            <a:ext cx="1004626" cy="553854"/>
          </a:xfrm>
          <a:prstGeom prst="rect">
            <a:avLst/>
          </a:prstGeom>
          <a:solidFill>
            <a:srgbClr val="FFD966"/>
          </a:solidFill>
          <a:ln w="12700">
            <a:solidFill>
              <a:schemeClr val="tx1"/>
            </a:solidFill>
          </a:ln>
        </p:spPr>
        <p:txBody>
          <a:bodyPr wrap="square" rtlCol="0" anchor="ctr">
            <a:spAutoFit/>
          </a:bodyPr>
          <a:lstStyle/>
          <a:p>
            <a:pPr algn="ctr"/>
            <a:r>
              <a:rPr lang="en-US" sz="1000" dirty="0"/>
              <a:t>CMM 2</a:t>
            </a:r>
          </a:p>
          <a:p>
            <a:pPr algn="ctr"/>
            <a:r>
              <a:rPr lang="en-US" sz="1000" dirty="0"/>
              <a:t>Planned &amp; Tracked</a:t>
            </a:r>
          </a:p>
        </p:txBody>
      </p:sp>
      <p:sp>
        <p:nvSpPr>
          <p:cNvPr id="8" name="TextBox 7">
            <a:extLst>
              <a:ext uri="{FF2B5EF4-FFF2-40B4-BE49-F238E27FC236}">
                <a16:creationId xmlns:a16="http://schemas.microsoft.com/office/drawing/2014/main" id="{632A5CC0-8A88-2413-E507-6295BD441CC9}"/>
              </a:ext>
            </a:extLst>
          </p:cNvPr>
          <p:cNvSpPr txBox="1"/>
          <p:nvPr/>
        </p:nvSpPr>
        <p:spPr>
          <a:xfrm>
            <a:off x="6151725" y="2518084"/>
            <a:ext cx="1004626" cy="553854"/>
          </a:xfrm>
          <a:prstGeom prst="rect">
            <a:avLst/>
          </a:prstGeom>
          <a:solidFill>
            <a:srgbClr val="A9D18E"/>
          </a:solidFill>
          <a:ln w="12700">
            <a:solidFill>
              <a:schemeClr val="tx1"/>
            </a:solidFill>
          </a:ln>
        </p:spPr>
        <p:txBody>
          <a:bodyPr wrap="square" rtlCol="0">
            <a:spAutoFit/>
          </a:bodyPr>
          <a:lstStyle/>
          <a:p>
            <a:pPr algn="ctr"/>
            <a:r>
              <a:rPr lang="en-US" sz="1000" dirty="0"/>
              <a:t>CMM 3</a:t>
            </a:r>
          </a:p>
          <a:p>
            <a:pPr algn="ctr"/>
            <a:r>
              <a:rPr lang="en-US" sz="1000" dirty="0"/>
              <a:t>Well-Defined</a:t>
            </a:r>
          </a:p>
          <a:p>
            <a:pPr algn="ctr"/>
            <a:endParaRPr lang="en-US" sz="1000" dirty="0">
              <a:solidFill>
                <a:schemeClr val="bg1"/>
              </a:solidFill>
            </a:endParaRPr>
          </a:p>
        </p:txBody>
      </p:sp>
      <p:cxnSp>
        <p:nvCxnSpPr>
          <p:cNvPr id="9" name="Straight Arrow Connector 8">
            <a:extLst>
              <a:ext uri="{FF2B5EF4-FFF2-40B4-BE49-F238E27FC236}">
                <a16:creationId xmlns:a16="http://schemas.microsoft.com/office/drawing/2014/main" id="{F8F860C6-C48B-2C1E-16AF-0AC27F62CBE1}"/>
              </a:ext>
            </a:extLst>
          </p:cNvPr>
          <p:cNvCxnSpPr/>
          <p:nvPr/>
        </p:nvCxnSpPr>
        <p:spPr>
          <a:xfrm>
            <a:off x="2561735" y="5138922"/>
            <a:ext cx="74847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1693E91-0CBF-C8ED-31A3-C22E95872DA8}"/>
              </a:ext>
            </a:extLst>
          </p:cNvPr>
          <p:cNvCxnSpPr>
            <a:cxnSpLocks/>
          </p:cNvCxnSpPr>
          <p:nvPr/>
        </p:nvCxnSpPr>
        <p:spPr>
          <a:xfrm flipV="1">
            <a:off x="2561735" y="1275864"/>
            <a:ext cx="0" cy="38700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08E41AB-E371-D13D-4E79-2EF349398C6B}"/>
              </a:ext>
            </a:extLst>
          </p:cNvPr>
          <p:cNvSpPr txBox="1"/>
          <p:nvPr/>
        </p:nvSpPr>
        <p:spPr>
          <a:xfrm rot="16200000">
            <a:off x="391986" y="3042707"/>
            <a:ext cx="3870038" cy="307697"/>
          </a:xfrm>
          <a:prstGeom prst="rect">
            <a:avLst/>
          </a:prstGeom>
          <a:noFill/>
        </p:spPr>
        <p:txBody>
          <a:bodyPr wrap="square" rtlCol="0">
            <a:spAutoFit/>
          </a:bodyPr>
          <a:lstStyle/>
          <a:p>
            <a:pPr algn="ctr"/>
            <a:r>
              <a:rPr lang="en-US" b="1" dirty="0"/>
              <a:t>Cost and Complexity</a:t>
            </a:r>
          </a:p>
        </p:txBody>
      </p:sp>
      <p:sp>
        <p:nvSpPr>
          <p:cNvPr id="12" name="TextBox 11">
            <a:extLst>
              <a:ext uri="{FF2B5EF4-FFF2-40B4-BE49-F238E27FC236}">
                <a16:creationId xmlns:a16="http://schemas.microsoft.com/office/drawing/2014/main" id="{E53EFC77-65BD-A4FC-69C5-CA0894664DCD}"/>
              </a:ext>
            </a:extLst>
          </p:cNvPr>
          <p:cNvSpPr txBox="1"/>
          <p:nvPr/>
        </p:nvSpPr>
        <p:spPr>
          <a:xfrm>
            <a:off x="2561735" y="5493343"/>
            <a:ext cx="7484695" cy="307697"/>
          </a:xfrm>
          <a:prstGeom prst="rect">
            <a:avLst/>
          </a:prstGeom>
          <a:noFill/>
        </p:spPr>
        <p:txBody>
          <a:bodyPr wrap="square" rtlCol="0">
            <a:spAutoFit/>
          </a:bodyPr>
          <a:lstStyle/>
          <a:p>
            <a:pPr algn="ctr"/>
            <a:r>
              <a:rPr lang="en-US" b="1" dirty="0"/>
              <a:t>Maturity Level (People, Processes &amp; Technology)</a:t>
            </a:r>
          </a:p>
        </p:txBody>
      </p:sp>
      <p:sp>
        <p:nvSpPr>
          <p:cNvPr id="13" name="Rectangle 12">
            <a:extLst>
              <a:ext uri="{FF2B5EF4-FFF2-40B4-BE49-F238E27FC236}">
                <a16:creationId xmlns:a16="http://schemas.microsoft.com/office/drawing/2014/main" id="{FB7FF615-4066-7DC3-7245-64EFC3650E00}"/>
              </a:ext>
            </a:extLst>
          </p:cNvPr>
          <p:cNvSpPr/>
          <p:nvPr/>
        </p:nvSpPr>
        <p:spPr>
          <a:xfrm>
            <a:off x="2547776" y="5151007"/>
            <a:ext cx="7213307" cy="330371"/>
          </a:xfrm>
          <a:prstGeom prst="rect">
            <a:avLst/>
          </a:prstGeom>
          <a:gradFill>
            <a:gsLst>
              <a:gs pos="0">
                <a:schemeClr val="tx1"/>
              </a:gs>
              <a:gs pos="57000">
                <a:srgbClr val="A9D18E"/>
              </a:gs>
              <a:gs pos="41000">
                <a:srgbClr val="FFD966"/>
              </a:gs>
              <a:gs pos="26000">
                <a:srgbClr val="C00000"/>
              </a:gs>
              <a:gs pos="88000">
                <a:srgbClr val="548235"/>
              </a:gs>
              <a:gs pos="13000">
                <a:schemeClr val="tx1"/>
              </a:gs>
              <a:gs pos="74000">
                <a:srgbClr val="548235"/>
              </a:gs>
              <a:gs pos="100000">
                <a:srgbClr val="548235"/>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C6E97A2-B790-066E-AB8A-A4D63B7D157F}"/>
              </a:ext>
            </a:extLst>
          </p:cNvPr>
          <p:cNvSpPr txBox="1"/>
          <p:nvPr/>
        </p:nvSpPr>
        <p:spPr>
          <a:xfrm>
            <a:off x="2691971" y="5131574"/>
            <a:ext cx="1021989" cy="369236"/>
          </a:xfrm>
          <a:prstGeom prst="rect">
            <a:avLst/>
          </a:prstGeom>
          <a:noFill/>
        </p:spPr>
        <p:txBody>
          <a:bodyPr wrap="square" rtlCol="0">
            <a:spAutoFit/>
          </a:bodyPr>
          <a:lstStyle/>
          <a:p>
            <a:pPr algn="ctr"/>
            <a:r>
              <a:rPr lang="en-US" sz="900" b="1" dirty="0">
                <a:solidFill>
                  <a:schemeClr val="bg1"/>
                </a:solidFill>
              </a:rPr>
              <a:t>Non-existent</a:t>
            </a:r>
          </a:p>
          <a:p>
            <a:pPr algn="ctr"/>
            <a:r>
              <a:rPr lang="en-US" sz="900" b="1" dirty="0">
                <a:solidFill>
                  <a:schemeClr val="bg1"/>
                </a:solidFill>
              </a:rPr>
              <a:t>Practices</a:t>
            </a:r>
          </a:p>
        </p:txBody>
      </p:sp>
      <p:sp>
        <p:nvSpPr>
          <p:cNvPr id="15" name="TextBox 14">
            <a:extLst>
              <a:ext uri="{FF2B5EF4-FFF2-40B4-BE49-F238E27FC236}">
                <a16:creationId xmlns:a16="http://schemas.microsoft.com/office/drawing/2014/main" id="{635E96B9-B26D-CCD6-C9E1-ED3E4246CD31}"/>
              </a:ext>
            </a:extLst>
          </p:cNvPr>
          <p:cNvSpPr txBox="1"/>
          <p:nvPr/>
        </p:nvSpPr>
        <p:spPr>
          <a:xfrm>
            <a:off x="3854043" y="5131574"/>
            <a:ext cx="1021989" cy="369236"/>
          </a:xfrm>
          <a:prstGeom prst="rect">
            <a:avLst/>
          </a:prstGeom>
          <a:noFill/>
        </p:spPr>
        <p:txBody>
          <a:bodyPr wrap="square" rtlCol="0">
            <a:spAutoFit/>
          </a:bodyPr>
          <a:lstStyle/>
          <a:p>
            <a:pPr algn="ctr"/>
            <a:r>
              <a:rPr lang="en-US" sz="900" b="1" dirty="0">
                <a:solidFill>
                  <a:schemeClr val="bg1"/>
                </a:solidFill>
              </a:rPr>
              <a:t>Ad Hoc</a:t>
            </a:r>
          </a:p>
          <a:p>
            <a:pPr algn="ctr"/>
            <a:r>
              <a:rPr lang="en-US" sz="900" b="1" dirty="0">
                <a:solidFill>
                  <a:schemeClr val="bg1"/>
                </a:solidFill>
              </a:rPr>
              <a:t>Practices</a:t>
            </a:r>
          </a:p>
        </p:txBody>
      </p:sp>
      <p:sp>
        <p:nvSpPr>
          <p:cNvPr id="16" name="TextBox 15">
            <a:extLst>
              <a:ext uri="{FF2B5EF4-FFF2-40B4-BE49-F238E27FC236}">
                <a16:creationId xmlns:a16="http://schemas.microsoft.com/office/drawing/2014/main" id="{00245E98-246B-1890-1DC6-8AC60EC302FA}"/>
              </a:ext>
            </a:extLst>
          </p:cNvPr>
          <p:cNvSpPr txBox="1"/>
          <p:nvPr/>
        </p:nvSpPr>
        <p:spPr>
          <a:xfrm>
            <a:off x="7462763" y="5131574"/>
            <a:ext cx="1005312" cy="369236"/>
          </a:xfrm>
          <a:prstGeom prst="rect">
            <a:avLst/>
          </a:prstGeom>
          <a:noFill/>
        </p:spPr>
        <p:txBody>
          <a:bodyPr wrap="square" rtlCol="0">
            <a:spAutoFit/>
          </a:bodyPr>
          <a:lstStyle/>
          <a:p>
            <a:pPr algn="ctr"/>
            <a:r>
              <a:rPr lang="en-US" sz="900" b="1" dirty="0">
                <a:solidFill>
                  <a:schemeClr val="bg1"/>
                </a:solidFill>
              </a:rPr>
              <a:t>Metrics-Driven</a:t>
            </a:r>
          </a:p>
          <a:p>
            <a:pPr algn="ctr"/>
            <a:r>
              <a:rPr lang="en-US" sz="900" b="1" dirty="0">
                <a:solidFill>
                  <a:schemeClr val="bg1"/>
                </a:solidFill>
              </a:rPr>
              <a:t>Governance</a:t>
            </a:r>
          </a:p>
        </p:txBody>
      </p:sp>
      <p:sp>
        <p:nvSpPr>
          <p:cNvPr id="17" name="TextBox 16">
            <a:extLst>
              <a:ext uri="{FF2B5EF4-FFF2-40B4-BE49-F238E27FC236}">
                <a16:creationId xmlns:a16="http://schemas.microsoft.com/office/drawing/2014/main" id="{2FCFDA8C-0C18-064D-6B5A-F37721E1D66E}"/>
              </a:ext>
            </a:extLst>
          </p:cNvPr>
          <p:cNvSpPr txBox="1"/>
          <p:nvPr/>
        </p:nvSpPr>
        <p:spPr>
          <a:xfrm>
            <a:off x="8754256" y="5131574"/>
            <a:ext cx="1005312" cy="369236"/>
          </a:xfrm>
          <a:prstGeom prst="rect">
            <a:avLst/>
          </a:prstGeom>
          <a:noFill/>
        </p:spPr>
        <p:txBody>
          <a:bodyPr wrap="square" rtlCol="0">
            <a:spAutoFit/>
          </a:bodyPr>
          <a:lstStyle/>
          <a:p>
            <a:pPr algn="ctr"/>
            <a:r>
              <a:rPr lang="en-US" sz="900" b="1" dirty="0">
                <a:solidFill>
                  <a:schemeClr val="bg1"/>
                </a:solidFill>
              </a:rPr>
              <a:t>World-Class</a:t>
            </a:r>
          </a:p>
          <a:p>
            <a:pPr algn="ctr"/>
            <a:r>
              <a:rPr lang="en-US" sz="900" b="1" dirty="0">
                <a:solidFill>
                  <a:schemeClr val="bg1"/>
                </a:solidFill>
              </a:rPr>
              <a:t>Practices</a:t>
            </a:r>
          </a:p>
        </p:txBody>
      </p:sp>
      <p:sp>
        <p:nvSpPr>
          <p:cNvPr id="18" name="TextBox 17">
            <a:extLst>
              <a:ext uri="{FF2B5EF4-FFF2-40B4-BE49-F238E27FC236}">
                <a16:creationId xmlns:a16="http://schemas.microsoft.com/office/drawing/2014/main" id="{3611CE48-D7E3-7129-6A82-5EF744E3D014}"/>
              </a:ext>
            </a:extLst>
          </p:cNvPr>
          <p:cNvSpPr txBox="1"/>
          <p:nvPr/>
        </p:nvSpPr>
        <p:spPr>
          <a:xfrm>
            <a:off x="4860971" y="5131574"/>
            <a:ext cx="1339469" cy="369236"/>
          </a:xfrm>
          <a:prstGeom prst="rect">
            <a:avLst/>
          </a:prstGeom>
          <a:noFill/>
        </p:spPr>
        <p:txBody>
          <a:bodyPr wrap="square" rtlCol="0">
            <a:spAutoFit/>
          </a:bodyPr>
          <a:lstStyle/>
          <a:p>
            <a:pPr algn="ctr"/>
            <a:r>
              <a:rPr lang="en-US" sz="900" b="1" dirty="0"/>
              <a:t>Requirements-Driven</a:t>
            </a:r>
          </a:p>
          <a:p>
            <a:pPr algn="ctr"/>
            <a:r>
              <a:rPr lang="en-US" sz="900" b="1" dirty="0"/>
              <a:t>Practices</a:t>
            </a:r>
          </a:p>
        </p:txBody>
      </p:sp>
      <p:sp>
        <p:nvSpPr>
          <p:cNvPr id="19" name="TextBox 18">
            <a:extLst>
              <a:ext uri="{FF2B5EF4-FFF2-40B4-BE49-F238E27FC236}">
                <a16:creationId xmlns:a16="http://schemas.microsoft.com/office/drawing/2014/main" id="{CC9DC020-E87E-0F18-93E8-BA556A7BD9DE}"/>
              </a:ext>
            </a:extLst>
          </p:cNvPr>
          <p:cNvSpPr txBox="1"/>
          <p:nvPr/>
        </p:nvSpPr>
        <p:spPr>
          <a:xfrm>
            <a:off x="6234343" y="5131574"/>
            <a:ext cx="1076744" cy="369236"/>
          </a:xfrm>
          <a:prstGeom prst="rect">
            <a:avLst/>
          </a:prstGeom>
          <a:noFill/>
        </p:spPr>
        <p:txBody>
          <a:bodyPr wrap="square" rtlCol="0">
            <a:spAutoFit/>
          </a:bodyPr>
          <a:lstStyle/>
          <a:p>
            <a:pPr algn="ctr"/>
            <a:r>
              <a:rPr lang="en-US" sz="900" b="1" dirty="0"/>
              <a:t>Enterprise-Wide</a:t>
            </a:r>
          </a:p>
          <a:p>
            <a:pPr algn="ctr"/>
            <a:r>
              <a:rPr lang="en-US" sz="900" b="1" dirty="0"/>
              <a:t>Standardization</a:t>
            </a:r>
          </a:p>
        </p:txBody>
      </p:sp>
    </p:spTree>
    <p:extLst>
      <p:ext uri="{BB962C8B-B14F-4D97-AF65-F5344CB8AC3E}">
        <p14:creationId xmlns:p14="http://schemas.microsoft.com/office/powerpoint/2010/main" val="2044587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Introduction</a:t>
            </a:r>
            <a:r>
              <a:rPr lang="en-US" baseline="30000" dirty="0">
                <a:solidFill>
                  <a:srgbClr val="0070C0"/>
                </a:solidFill>
              </a:rPr>
              <a:t> *</a:t>
            </a:r>
            <a:endParaRPr dirty="0"/>
          </a:p>
        </p:txBody>
      </p:sp>
      <p:pic>
        <p:nvPicPr>
          <p:cNvPr id="4" name="Picture 3">
            <a:extLst>
              <a:ext uri="{FF2B5EF4-FFF2-40B4-BE49-F238E27FC236}">
                <a16:creationId xmlns:a16="http://schemas.microsoft.com/office/drawing/2014/main" id="{065166C8-E77E-B8D3-BE5E-FF54A7F71333}"/>
              </a:ext>
            </a:extLst>
          </p:cNvPr>
          <p:cNvPicPr>
            <a:picLocks noChangeAspect="1"/>
          </p:cNvPicPr>
          <p:nvPr/>
        </p:nvPicPr>
        <p:blipFill>
          <a:blip r:embed="rId3"/>
          <a:stretch>
            <a:fillRect/>
          </a:stretch>
        </p:blipFill>
        <p:spPr>
          <a:xfrm>
            <a:off x="455374" y="985083"/>
            <a:ext cx="3012689" cy="2236019"/>
          </a:xfrm>
          <a:prstGeom prst="rect">
            <a:avLst/>
          </a:prstGeom>
        </p:spPr>
      </p:pic>
      <p:sp>
        <p:nvSpPr>
          <p:cNvPr id="19" name="TextBox 18">
            <a:extLst>
              <a:ext uri="{FF2B5EF4-FFF2-40B4-BE49-F238E27FC236}">
                <a16:creationId xmlns:a16="http://schemas.microsoft.com/office/drawing/2014/main" id="{A8A5F05A-9560-2F08-36C4-8BF61297F3AC}"/>
              </a:ext>
            </a:extLst>
          </p:cNvPr>
          <p:cNvSpPr txBox="1"/>
          <p:nvPr/>
        </p:nvSpPr>
        <p:spPr>
          <a:xfrm>
            <a:off x="3047575" y="6397315"/>
            <a:ext cx="6093672" cy="261610"/>
          </a:xfrm>
          <a:prstGeom prst="rect">
            <a:avLst/>
          </a:prstGeom>
          <a:noFill/>
        </p:spPr>
        <p:txBody>
          <a:bodyPr wrap="square">
            <a:spAutoFit/>
          </a:bodyPr>
          <a:lstStyle/>
          <a:p>
            <a:pPr algn="ctr"/>
            <a:r>
              <a:rPr lang="en-US" sz="1100" b="1" dirty="0">
                <a:solidFill>
                  <a:srgbClr val="0070C0"/>
                </a:solidFill>
              </a:rPr>
              <a:t>* Apollo 13 - Pre-launch Activities and the Crewman Change </a:t>
            </a:r>
            <a:r>
              <a:rPr lang="en-US" sz="1100" dirty="0">
                <a:solidFill>
                  <a:srgbClr val="0070C0"/>
                </a:solidFill>
              </a:rPr>
              <a:t>(link in references) </a:t>
            </a:r>
          </a:p>
        </p:txBody>
      </p:sp>
      <p:pic>
        <p:nvPicPr>
          <p:cNvPr id="2" name="Picture 1">
            <a:extLst>
              <a:ext uri="{FF2B5EF4-FFF2-40B4-BE49-F238E27FC236}">
                <a16:creationId xmlns:a16="http://schemas.microsoft.com/office/drawing/2014/main" id="{036886BA-BE17-122A-3C10-C57558D6FBD8}"/>
              </a:ext>
            </a:extLst>
          </p:cNvPr>
          <p:cNvPicPr>
            <a:picLocks noChangeAspect="1"/>
          </p:cNvPicPr>
          <p:nvPr/>
        </p:nvPicPr>
        <p:blipFill>
          <a:blip r:embed="rId4">
            <a:alphaModFix amt="26000"/>
          </a:blip>
          <a:stretch>
            <a:fillRect/>
          </a:stretch>
        </p:blipFill>
        <p:spPr>
          <a:xfrm>
            <a:off x="3286508" y="621096"/>
            <a:ext cx="5615807" cy="5615807"/>
          </a:xfrm>
          <a:prstGeom prst="rect">
            <a:avLst/>
          </a:prstGeom>
        </p:spPr>
      </p:pic>
    </p:spTree>
    <p:extLst>
      <p:ext uri="{BB962C8B-B14F-4D97-AF65-F5344CB8AC3E}">
        <p14:creationId xmlns:p14="http://schemas.microsoft.com/office/powerpoint/2010/main" val="1638057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Supplier Self-reported Maturity Progress Tracking</a:t>
            </a:r>
            <a:endParaRPr dirty="0"/>
          </a:p>
        </p:txBody>
      </p:sp>
      <p:pic>
        <p:nvPicPr>
          <p:cNvPr id="3" name="Picture 2">
            <a:extLst>
              <a:ext uri="{FF2B5EF4-FFF2-40B4-BE49-F238E27FC236}">
                <a16:creationId xmlns:a16="http://schemas.microsoft.com/office/drawing/2014/main" id="{4B90F370-0337-9371-07AB-CF37B1AEB8D3}"/>
              </a:ext>
            </a:extLst>
          </p:cNvPr>
          <p:cNvPicPr>
            <a:picLocks noChangeAspect="1"/>
          </p:cNvPicPr>
          <p:nvPr/>
        </p:nvPicPr>
        <p:blipFill>
          <a:blip r:embed="rId3"/>
          <a:stretch>
            <a:fillRect/>
          </a:stretch>
        </p:blipFill>
        <p:spPr>
          <a:xfrm>
            <a:off x="2208212" y="1963791"/>
            <a:ext cx="7772400" cy="2930417"/>
          </a:xfrm>
          <a:prstGeom prst="rect">
            <a:avLst/>
          </a:prstGeom>
        </p:spPr>
      </p:pic>
    </p:spTree>
    <p:extLst>
      <p:ext uri="{BB962C8B-B14F-4D97-AF65-F5344CB8AC3E}">
        <p14:creationId xmlns:p14="http://schemas.microsoft.com/office/powerpoint/2010/main" val="1581719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421423" cy="524399"/>
          </a:xfrm>
          <a:prstGeom prst="rect">
            <a:avLst/>
          </a:prstGeom>
        </p:spPr>
        <p:txBody>
          <a:bodyPr spcFirstLastPara="1" wrap="square" lIns="0" tIns="0" rIns="0" bIns="0" anchor="ctr" anchorCtr="0">
            <a:noAutofit/>
          </a:bodyPr>
          <a:lstStyle/>
          <a:p>
            <a:pPr>
              <a:lnSpc>
                <a:spcPct val="100000"/>
              </a:lnSpc>
            </a:pPr>
            <a:r>
              <a:rPr lang="en" dirty="0"/>
              <a:t>Maturity Summary</a:t>
            </a:r>
            <a:endParaRPr dirty="0"/>
          </a:p>
        </p:txBody>
      </p:sp>
      <p:pic>
        <p:nvPicPr>
          <p:cNvPr id="5" name="Picture 4">
            <a:extLst>
              <a:ext uri="{FF2B5EF4-FFF2-40B4-BE49-F238E27FC236}">
                <a16:creationId xmlns:a16="http://schemas.microsoft.com/office/drawing/2014/main" id="{CBAD4701-F2E8-021C-96F9-309ED72BA01F}"/>
              </a:ext>
            </a:extLst>
          </p:cNvPr>
          <p:cNvPicPr>
            <a:picLocks noChangeAspect="1"/>
          </p:cNvPicPr>
          <p:nvPr/>
        </p:nvPicPr>
        <p:blipFill>
          <a:blip r:embed="rId3"/>
          <a:stretch>
            <a:fillRect/>
          </a:stretch>
        </p:blipFill>
        <p:spPr>
          <a:xfrm>
            <a:off x="1647037" y="985083"/>
            <a:ext cx="8894749" cy="5510731"/>
          </a:xfrm>
          <a:prstGeom prst="rect">
            <a:avLst/>
          </a:prstGeom>
        </p:spPr>
      </p:pic>
    </p:spTree>
    <p:extLst>
      <p:ext uri="{BB962C8B-B14F-4D97-AF65-F5344CB8AC3E}">
        <p14:creationId xmlns:p14="http://schemas.microsoft.com/office/powerpoint/2010/main" val="835459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05D845EF-FCB4-CE61-A228-D7E0DBDFFC24}"/>
              </a:ext>
            </a:extLst>
          </p:cNvPr>
          <p:cNvPicPr>
            <a:picLocks noChangeAspect="1"/>
          </p:cNvPicPr>
          <p:nvPr/>
        </p:nvPicPr>
        <p:blipFill>
          <a:blip r:embed="rId3">
            <a:alphaModFix/>
          </a:blip>
          <a:stretch>
            <a:fillRect/>
          </a:stretch>
        </p:blipFill>
        <p:spPr>
          <a:xfrm>
            <a:off x="2858709" y="460684"/>
            <a:ext cx="6615237" cy="5960183"/>
          </a:xfrm>
          <a:prstGeom prst="rect">
            <a:avLst/>
          </a:prstGeom>
        </p:spPr>
      </p:pic>
      <p:sp>
        <p:nvSpPr>
          <p:cNvPr id="1199" name="Google Shape;1199;p156"/>
          <p:cNvSpPr txBox="1">
            <a:spLocks noGrp="1"/>
          </p:cNvSpPr>
          <p:nvPr>
            <p:ph type="title"/>
          </p:nvPr>
        </p:nvSpPr>
        <p:spPr>
          <a:xfrm>
            <a:off x="455618" y="460684"/>
            <a:ext cx="11421423" cy="524399"/>
          </a:xfrm>
          <a:prstGeom prst="rect">
            <a:avLst/>
          </a:prstGeom>
        </p:spPr>
        <p:txBody>
          <a:bodyPr spcFirstLastPara="1" wrap="square" lIns="0" tIns="0" rIns="0" bIns="0" anchor="ctr" anchorCtr="0">
            <a:noAutofit/>
          </a:bodyPr>
          <a:lstStyle/>
          <a:p>
            <a:pPr>
              <a:lnSpc>
                <a:spcPct val="100000"/>
              </a:lnSpc>
            </a:pPr>
            <a:r>
              <a:rPr lang="en" dirty="0"/>
              <a:t>Visualizing Maturity</a:t>
            </a:r>
            <a:endParaRPr dirty="0"/>
          </a:p>
        </p:txBody>
      </p:sp>
    </p:spTree>
    <p:extLst>
      <p:ext uri="{BB962C8B-B14F-4D97-AF65-F5344CB8AC3E}">
        <p14:creationId xmlns:p14="http://schemas.microsoft.com/office/powerpoint/2010/main" val="2438493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A1E7A1C6-36BE-3847-0E6A-340EBD88913D}"/>
              </a:ext>
            </a:extLst>
          </p:cNvPr>
          <p:cNvPicPr>
            <a:picLocks noChangeAspect="1"/>
          </p:cNvPicPr>
          <p:nvPr/>
        </p:nvPicPr>
        <p:blipFill>
          <a:blip r:embed="rId3"/>
          <a:stretch>
            <a:fillRect/>
          </a:stretch>
        </p:blipFill>
        <p:spPr>
          <a:xfrm>
            <a:off x="2858710" y="460684"/>
            <a:ext cx="6615236" cy="5960182"/>
          </a:xfrm>
          <a:prstGeom prst="rect">
            <a:avLst/>
          </a:prstGeom>
        </p:spPr>
      </p:pic>
      <p:pic>
        <p:nvPicPr>
          <p:cNvPr id="6" name="Picture 5">
            <a:extLst>
              <a:ext uri="{FF2B5EF4-FFF2-40B4-BE49-F238E27FC236}">
                <a16:creationId xmlns:a16="http://schemas.microsoft.com/office/drawing/2014/main" id="{391AB713-C09E-2D51-29CA-07165FBC93D0}"/>
              </a:ext>
            </a:extLst>
          </p:cNvPr>
          <p:cNvPicPr>
            <a:picLocks noChangeAspect="1"/>
          </p:cNvPicPr>
          <p:nvPr/>
        </p:nvPicPr>
        <p:blipFill>
          <a:blip r:embed="rId4">
            <a:alphaModFix amt="34000"/>
          </a:blip>
          <a:stretch>
            <a:fillRect/>
          </a:stretch>
        </p:blipFill>
        <p:spPr>
          <a:xfrm>
            <a:off x="2858709" y="460684"/>
            <a:ext cx="6615237" cy="5960183"/>
          </a:xfrm>
          <a:prstGeom prst="rect">
            <a:avLst/>
          </a:prstGeom>
        </p:spPr>
      </p:pic>
      <p:sp>
        <p:nvSpPr>
          <p:cNvPr id="1199" name="Google Shape;1199;p156"/>
          <p:cNvSpPr txBox="1">
            <a:spLocks noGrp="1"/>
          </p:cNvSpPr>
          <p:nvPr>
            <p:ph type="title"/>
          </p:nvPr>
        </p:nvSpPr>
        <p:spPr>
          <a:xfrm>
            <a:off x="455618" y="460684"/>
            <a:ext cx="11421423" cy="524399"/>
          </a:xfrm>
          <a:prstGeom prst="rect">
            <a:avLst/>
          </a:prstGeom>
        </p:spPr>
        <p:txBody>
          <a:bodyPr spcFirstLastPara="1" wrap="square" lIns="0" tIns="0" rIns="0" bIns="0" anchor="ctr" anchorCtr="0">
            <a:noAutofit/>
          </a:bodyPr>
          <a:lstStyle/>
          <a:p>
            <a:pPr>
              <a:lnSpc>
                <a:spcPct val="100000"/>
              </a:lnSpc>
            </a:pPr>
            <a:r>
              <a:rPr lang="en" dirty="0"/>
              <a:t>Visualizing Progress</a:t>
            </a:r>
            <a:endParaRPr dirty="0"/>
          </a:p>
        </p:txBody>
      </p:sp>
    </p:spTree>
    <p:extLst>
      <p:ext uri="{BB962C8B-B14F-4D97-AF65-F5344CB8AC3E}">
        <p14:creationId xmlns:p14="http://schemas.microsoft.com/office/powerpoint/2010/main" val="8573833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on GitHub</a:t>
            </a:r>
            <a:endParaRPr dirty="0"/>
          </a:p>
        </p:txBody>
      </p:sp>
      <p:pic>
        <p:nvPicPr>
          <p:cNvPr id="4" name="Picture 3">
            <a:extLst>
              <a:ext uri="{FF2B5EF4-FFF2-40B4-BE49-F238E27FC236}">
                <a16:creationId xmlns:a16="http://schemas.microsoft.com/office/drawing/2014/main" id="{9B98602B-1BC4-904C-BFAC-74CE0F089CBA}"/>
              </a:ext>
            </a:extLst>
          </p:cNvPr>
          <p:cNvPicPr>
            <a:picLocks noChangeAspect="1"/>
          </p:cNvPicPr>
          <p:nvPr/>
        </p:nvPicPr>
        <p:blipFill>
          <a:blip r:embed="rId3"/>
          <a:srcRect/>
          <a:stretch/>
        </p:blipFill>
        <p:spPr>
          <a:xfrm>
            <a:off x="1778323" y="1034904"/>
            <a:ext cx="8632178" cy="5362414"/>
          </a:xfrm>
          <a:prstGeom prst="rect">
            <a:avLst/>
          </a:prstGeom>
        </p:spPr>
      </p:pic>
      <p:sp>
        <p:nvSpPr>
          <p:cNvPr id="2" name="Rectangle 1">
            <a:extLst>
              <a:ext uri="{FF2B5EF4-FFF2-40B4-BE49-F238E27FC236}">
                <a16:creationId xmlns:a16="http://schemas.microsoft.com/office/drawing/2014/main" id="{4038D5AC-F2CE-EEDF-F93C-BC5BEDC13283}"/>
              </a:ext>
            </a:extLst>
          </p:cNvPr>
          <p:cNvSpPr/>
          <p:nvPr/>
        </p:nvSpPr>
        <p:spPr>
          <a:xfrm>
            <a:off x="6476385" y="522829"/>
            <a:ext cx="5256824" cy="400110"/>
          </a:xfrm>
          <a:prstGeom prst="rect">
            <a:avLst/>
          </a:prstGeom>
        </p:spPr>
        <p:txBody>
          <a:bodyPr wrap="square">
            <a:spAutoFit/>
          </a:bodyPr>
          <a:lstStyle/>
          <a:p>
            <a:pPr algn="r">
              <a:spcAft>
                <a:spcPts val="1200"/>
              </a:spcAft>
            </a:pPr>
            <a:r>
              <a:rPr lang="en-US" sz="2000" b="1" dirty="0">
                <a:solidFill>
                  <a:srgbClr val="0070C0"/>
                </a:solidFill>
                <a:latin typeface="Courier New" panose="02070309020205020404" pitchFamily="49" charset="0"/>
                <a:cs typeface="Courier New" panose="02070309020205020404" pitchFamily="49" charset="0"/>
              </a:rPr>
              <a:t>https://github.com/nutonomy/AVCDL </a:t>
            </a:r>
          </a:p>
        </p:txBody>
      </p:sp>
    </p:spTree>
    <p:extLst>
      <p:ext uri="{BB962C8B-B14F-4D97-AF65-F5344CB8AC3E}">
        <p14:creationId xmlns:p14="http://schemas.microsoft.com/office/powerpoint/2010/main" val="3471660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EAB27BA5-1A6F-5BC4-A890-95478E186CD5}"/>
              </a:ext>
            </a:extLst>
          </p:cNvPr>
          <p:cNvPicPr>
            <a:picLocks noChangeAspect="1"/>
          </p:cNvPicPr>
          <p:nvPr/>
        </p:nvPicPr>
        <p:blipFill>
          <a:blip r:embed="rId3"/>
          <a:stretch>
            <a:fillRect/>
          </a:stretch>
        </p:blipFill>
        <p:spPr>
          <a:xfrm>
            <a:off x="2791220" y="1275513"/>
            <a:ext cx="6606384" cy="5121803"/>
          </a:xfrm>
          <a:prstGeom prst="rect">
            <a:avLst/>
          </a:prstGeom>
        </p:spPr>
      </p:pic>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Supply Chain Training Path – Next Steps</a:t>
            </a:r>
            <a:endParaRPr dirty="0"/>
          </a:p>
        </p:txBody>
      </p:sp>
    </p:spTree>
    <p:extLst>
      <p:ext uri="{BB962C8B-B14F-4D97-AF65-F5344CB8AC3E}">
        <p14:creationId xmlns:p14="http://schemas.microsoft.com/office/powerpoint/2010/main" val="2777678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(1 of 2)</a:t>
            </a:r>
            <a:endParaRPr dirty="0"/>
          </a:p>
        </p:txBody>
      </p:sp>
      <p:sp>
        <p:nvSpPr>
          <p:cNvPr id="6" name="Google Shape;879;p147">
            <a:extLst>
              <a:ext uri="{FF2B5EF4-FFF2-40B4-BE49-F238E27FC236}">
                <a16:creationId xmlns:a16="http://schemas.microsoft.com/office/drawing/2014/main" id="{62E5AFC2-2A26-CB49-B6DE-929E6E719FC5}"/>
              </a:ext>
            </a:extLst>
          </p:cNvPr>
          <p:cNvSpPr txBox="1">
            <a:spLocks/>
          </p:cNvSpPr>
          <p:nvPr/>
        </p:nvSpPr>
        <p:spPr>
          <a:xfrm>
            <a:off x="455617" y="1146448"/>
            <a:ext cx="11277592" cy="520142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AVCDL (GitHub)</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https://github.com/nutonomy/AVCDL</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Capability Maturity Model</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https://en.wikipedia.org/wiki/Capability_Maturity_Model</a:t>
            </a:r>
            <a:endParaRPr lang="en-US" sz="1400" b="1" dirty="0">
              <a:latin typeface="Courier New" panose="02070309020205020404" pitchFamily="49" charset="0"/>
              <a:cs typeface="Courier New" panose="02070309020205020404" pitchFamily="49" charset="0"/>
            </a:endParaRPr>
          </a:p>
          <a:p>
            <a:pPr marL="0" indent="0">
              <a:spcBef>
                <a:spcPts val="0"/>
              </a:spcBef>
              <a:spcAft>
                <a:spcPts val="1200"/>
              </a:spcAft>
            </a:pPr>
            <a:r>
              <a:rPr lang="en-US" b="1" dirty="0"/>
              <a:t>Supplier Self-reported Cybersecurity Maturity Assessment (AVCDL secondary document)</a:t>
            </a:r>
          </a:p>
          <a:p>
            <a:pPr marL="0" indent="0">
              <a:spcBef>
                <a:spcPts val="0"/>
              </a:spcBef>
            </a:pPr>
            <a:r>
              <a:rPr lang="en-US" b="1" dirty="0"/>
              <a:t>ISO/IEC 21827 - Information technology — Security techniques — Systems Security Engineering — Capability Maturity Model® (SSE-CMM®)</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https://www.iso.org/standard/44716.html</a:t>
            </a:r>
            <a:r>
              <a:rPr lang="en-US" sz="1400" b="1" dirty="0">
                <a:latin typeface="Courier New" panose="02070309020205020404" pitchFamily="49" charset="0"/>
                <a:cs typeface="Courier New" panose="02070309020205020404" pitchFamily="49" charset="0"/>
              </a:rPr>
              <a:t>   </a:t>
            </a:r>
            <a:endParaRPr lang="en-US" b="1" dirty="0"/>
          </a:p>
          <a:p>
            <a:pPr marL="0" indent="0">
              <a:spcBef>
                <a:spcPts val="0"/>
              </a:spcBef>
            </a:pPr>
            <a:r>
              <a:rPr lang="en-US" b="1" dirty="0"/>
              <a:t>CMM level and CMM Sweet Spot images (CC BY-ND 4.0)</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https://www.securecontrolsframework.com/sp-cmm</a:t>
            </a:r>
            <a:endParaRPr lang="en-US" sz="1400" b="1" dirty="0">
              <a:latin typeface="Courier New" panose="02070309020205020404" pitchFamily="49" charset="0"/>
              <a:cs typeface="Courier New" panose="02070309020205020404" pitchFamily="49" charset="0"/>
            </a:endParaRPr>
          </a:p>
          <a:p>
            <a:pPr marL="0" indent="0">
              <a:spcBef>
                <a:spcPts val="0"/>
              </a:spcBef>
            </a:pPr>
            <a:r>
              <a:rPr lang="en-US" b="1" dirty="0">
                <a:latin typeface="Roboto" panose="02000000000000000000" pitchFamily="2" charset="0"/>
                <a:ea typeface="Roboto" panose="02000000000000000000" pitchFamily="2" charset="0"/>
              </a:rPr>
              <a:t>Systems Security Engineering Capability Maturity Model – Model Description Document Version 2.0 (1999-01-04)</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https://apps.dtic.mil/dtic/tr/fulltext/u2/a393329.pdf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AVCDL CMM template</a:t>
            </a:r>
          </a:p>
          <a:p>
            <a:pPr marL="0" indent="0">
              <a:spcBef>
                <a:spcPts val="0"/>
              </a:spcBef>
            </a:pPr>
            <a:r>
              <a:rPr lang="en-US" sz="1400" b="1" dirty="0">
                <a:latin typeface="Courier New" panose="02070309020205020404" pitchFamily="49" charset="0"/>
                <a:cs typeface="Courier New" panose="02070309020205020404" pitchFamily="49" charset="0"/>
                <a:hlinkClick r:id="rId8"/>
              </a:rPr>
              <a:t>https://github.com/nutonomy/AVCDL/blob/main/distribution/reference_documents/templates/AVCDL vendor CMM template.xlsx</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5131080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(2 of 2)</a:t>
            </a:r>
            <a:endParaRPr dirty="0"/>
          </a:p>
        </p:txBody>
      </p:sp>
      <p:sp>
        <p:nvSpPr>
          <p:cNvPr id="6" name="Google Shape;879;p147">
            <a:extLst>
              <a:ext uri="{FF2B5EF4-FFF2-40B4-BE49-F238E27FC236}">
                <a16:creationId xmlns:a16="http://schemas.microsoft.com/office/drawing/2014/main" id="{62E5AFC2-2A26-CB49-B6DE-929E6E719FC5}"/>
              </a:ext>
            </a:extLst>
          </p:cNvPr>
          <p:cNvSpPr txBox="1">
            <a:spLocks/>
          </p:cNvSpPr>
          <p:nvPr/>
        </p:nvSpPr>
        <p:spPr>
          <a:xfrm>
            <a:off x="455617" y="1146448"/>
            <a:ext cx="11277592" cy="335476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t>AVCDL cybersecurity interface agreement summary template</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https://github.com/nutonomy/AVCDL/blob/main/distribution/reference_documents/templates/AVCDL%20cybersecurity%20interface%20agreement%20summary%20template.xlsx</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Nearside of Moon, by Lunar Reconnaissance Orbiter</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https://commons.wikimedia.org/wiki/File:Moon_nearside_LRO.jpg#/media/File:Moon_nearside_LRO_color_mosaic.png</a:t>
            </a:r>
            <a:r>
              <a:rPr lang="en-US" sz="1400" b="1" dirty="0">
                <a:latin typeface="Courier New" panose="02070309020205020404" pitchFamily="49" charset="0"/>
                <a:cs typeface="Courier New" panose="02070309020205020404" pitchFamily="49" charset="0"/>
              </a:rPr>
              <a:t> </a:t>
            </a:r>
            <a:endParaRPr lang="en-US" b="1" dirty="0">
              <a:latin typeface="Courier New" panose="02070309020205020404" pitchFamily="49" charset="0"/>
              <a:cs typeface="Courier New" panose="02070309020205020404" pitchFamily="49" charset="0"/>
            </a:endParaRPr>
          </a:p>
          <a:p>
            <a:pPr marL="0" indent="0">
              <a:spcBef>
                <a:spcPts val="0"/>
              </a:spcBef>
            </a:pPr>
            <a:r>
              <a:rPr lang="en-US" b="1" dirty="0">
                <a:latin typeface="Roboto" panose="02000000000000000000" pitchFamily="2" charset="0"/>
                <a:ea typeface="Roboto" panose="02000000000000000000" pitchFamily="2" charset="0"/>
              </a:rPr>
              <a:t>Where are You at? Level Setting Supplier Cybersecurity Maturity</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https://github.com/nutonomy/AVCDL/blob/main/background_material/blog_posts/where%20are%20you%20at%20-%20level%20setting%20supplier%20cybersecurity%20maturity.pdf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Apollo 13 - Pre-Launch Activities and the Crewman Change</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https://history.nasa.gov/afj/ap13fj/00crewchange.html</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28373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Introduction</a:t>
            </a:r>
            <a:r>
              <a:rPr lang="en-US" baseline="30000" dirty="0">
                <a:solidFill>
                  <a:srgbClr val="0070C0"/>
                </a:solidFill>
              </a:rPr>
              <a:t> *</a:t>
            </a:r>
            <a:endParaRPr dirty="0"/>
          </a:p>
        </p:txBody>
      </p:sp>
      <p:pic>
        <p:nvPicPr>
          <p:cNvPr id="4" name="Picture 3">
            <a:extLst>
              <a:ext uri="{FF2B5EF4-FFF2-40B4-BE49-F238E27FC236}">
                <a16:creationId xmlns:a16="http://schemas.microsoft.com/office/drawing/2014/main" id="{065166C8-E77E-B8D3-BE5E-FF54A7F71333}"/>
              </a:ext>
            </a:extLst>
          </p:cNvPr>
          <p:cNvPicPr>
            <a:picLocks noChangeAspect="1"/>
          </p:cNvPicPr>
          <p:nvPr/>
        </p:nvPicPr>
        <p:blipFill>
          <a:blip r:embed="rId3"/>
          <a:stretch>
            <a:fillRect/>
          </a:stretch>
        </p:blipFill>
        <p:spPr>
          <a:xfrm>
            <a:off x="455374" y="985083"/>
            <a:ext cx="3012689" cy="2236019"/>
          </a:xfrm>
          <a:prstGeom prst="rect">
            <a:avLst/>
          </a:prstGeom>
        </p:spPr>
      </p:pic>
      <p:pic>
        <p:nvPicPr>
          <p:cNvPr id="8" name="Picture 7">
            <a:extLst>
              <a:ext uri="{FF2B5EF4-FFF2-40B4-BE49-F238E27FC236}">
                <a16:creationId xmlns:a16="http://schemas.microsoft.com/office/drawing/2014/main" id="{27D6F101-B95A-A972-6925-3D219CC4F8E9}"/>
              </a:ext>
            </a:extLst>
          </p:cNvPr>
          <p:cNvPicPr>
            <a:picLocks noChangeAspect="1"/>
          </p:cNvPicPr>
          <p:nvPr/>
        </p:nvPicPr>
        <p:blipFill>
          <a:blip r:embed="rId4"/>
          <a:stretch>
            <a:fillRect/>
          </a:stretch>
        </p:blipFill>
        <p:spPr>
          <a:xfrm>
            <a:off x="6914740" y="1116378"/>
            <a:ext cx="3012689" cy="1973428"/>
          </a:xfrm>
          <a:prstGeom prst="rect">
            <a:avLst/>
          </a:prstGeom>
        </p:spPr>
      </p:pic>
      <p:pic>
        <p:nvPicPr>
          <p:cNvPr id="2" name="Picture 1">
            <a:extLst>
              <a:ext uri="{FF2B5EF4-FFF2-40B4-BE49-F238E27FC236}">
                <a16:creationId xmlns:a16="http://schemas.microsoft.com/office/drawing/2014/main" id="{B0EFC73A-BEC7-A124-3840-0DF925EECBFD}"/>
              </a:ext>
            </a:extLst>
          </p:cNvPr>
          <p:cNvPicPr>
            <a:picLocks noChangeAspect="1"/>
          </p:cNvPicPr>
          <p:nvPr/>
        </p:nvPicPr>
        <p:blipFill>
          <a:blip r:embed="rId5">
            <a:alphaModFix amt="26000"/>
          </a:blip>
          <a:stretch>
            <a:fillRect/>
          </a:stretch>
        </p:blipFill>
        <p:spPr>
          <a:xfrm>
            <a:off x="3286508" y="621096"/>
            <a:ext cx="5615807" cy="5615807"/>
          </a:xfrm>
          <a:prstGeom prst="rect">
            <a:avLst/>
          </a:prstGeom>
        </p:spPr>
      </p:pic>
      <p:sp>
        <p:nvSpPr>
          <p:cNvPr id="3" name="TextBox 2">
            <a:extLst>
              <a:ext uri="{FF2B5EF4-FFF2-40B4-BE49-F238E27FC236}">
                <a16:creationId xmlns:a16="http://schemas.microsoft.com/office/drawing/2014/main" id="{67D6389C-5023-F501-CDF2-E3A6CE70DD19}"/>
              </a:ext>
            </a:extLst>
          </p:cNvPr>
          <p:cNvSpPr txBox="1"/>
          <p:nvPr/>
        </p:nvSpPr>
        <p:spPr>
          <a:xfrm>
            <a:off x="3047575" y="6397315"/>
            <a:ext cx="6093672" cy="261610"/>
          </a:xfrm>
          <a:prstGeom prst="rect">
            <a:avLst/>
          </a:prstGeom>
          <a:noFill/>
        </p:spPr>
        <p:txBody>
          <a:bodyPr wrap="square">
            <a:spAutoFit/>
          </a:bodyPr>
          <a:lstStyle/>
          <a:p>
            <a:pPr algn="ctr"/>
            <a:r>
              <a:rPr lang="en-US" sz="1100" b="1" dirty="0">
                <a:solidFill>
                  <a:srgbClr val="0070C0"/>
                </a:solidFill>
              </a:rPr>
              <a:t>* Apollo 13 - Pre-launch Activities and the Crewman Change </a:t>
            </a:r>
            <a:r>
              <a:rPr lang="en-US" sz="1100" dirty="0">
                <a:solidFill>
                  <a:srgbClr val="0070C0"/>
                </a:solidFill>
              </a:rPr>
              <a:t>(link in references) </a:t>
            </a:r>
          </a:p>
        </p:txBody>
      </p:sp>
    </p:spTree>
    <p:extLst>
      <p:ext uri="{BB962C8B-B14F-4D97-AF65-F5344CB8AC3E}">
        <p14:creationId xmlns:p14="http://schemas.microsoft.com/office/powerpoint/2010/main" val="440625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Introduction</a:t>
            </a:r>
            <a:r>
              <a:rPr lang="en-US" baseline="30000" dirty="0">
                <a:solidFill>
                  <a:srgbClr val="0070C0"/>
                </a:solidFill>
              </a:rPr>
              <a:t> *</a:t>
            </a:r>
            <a:endParaRPr dirty="0"/>
          </a:p>
        </p:txBody>
      </p:sp>
      <p:pic>
        <p:nvPicPr>
          <p:cNvPr id="4" name="Picture 3">
            <a:extLst>
              <a:ext uri="{FF2B5EF4-FFF2-40B4-BE49-F238E27FC236}">
                <a16:creationId xmlns:a16="http://schemas.microsoft.com/office/drawing/2014/main" id="{065166C8-E77E-B8D3-BE5E-FF54A7F71333}"/>
              </a:ext>
            </a:extLst>
          </p:cNvPr>
          <p:cNvPicPr>
            <a:picLocks noChangeAspect="1"/>
          </p:cNvPicPr>
          <p:nvPr/>
        </p:nvPicPr>
        <p:blipFill>
          <a:blip r:embed="rId3"/>
          <a:stretch>
            <a:fillRect/>
          </a:stretch>
        </p:blipFill>
        <p:spPr>
          <a:xfrm>
            <a:off x="455374" y="985083"/>
            <a:ext cx="3012689" cy="2236019"/>
          </a:xfrm>
          <a:prstGeom prst="rect">
            <a:avLst/>
          </a:prstGeom>
        </p:spPr>
      </p:pic>
      <p:pic>
        <p:nvPicPr>
          <p:cNvPr id="8" name="Picture 7">
            <a:extLst>
              <a:ext uri="{FF2B5EF4-FFF2-40B4-BE49-F238E27FC236}">
                <a16:creationId xmlns:a16="http://schemas.microsoft.com/office/drawing/2014/main" id="{27D6F101-B95A-A972-6925-3D219CC4F8E9}"/>
              </a:ext>
            </a:extLst>
          </p:cNvPr>
          <p:cNvPicPr>
            <a:picLocks noChangeAspect="1"/>
          </p:cNvPicPr>
          <p:nvPr/>
        </p:nvPicPr>
        <p:blipFill>
          <a:blip r:embed="rId4"/>
          <a:stretch>
            <a:fillRect/>
          </a:stretch>
        </p:blipFill>
        <p:spPr>
          <a:xfrm>
            <a:off x="6914740" y="1116378"/>
            <a:ext cx="3012689" cy="1973428"/>
          </a:xfrm>
          <a:prstGeom prst="rect">
            <a:avLst/>
          </a:prstGeom>
        </p:spPr>
      </p:pic>
      <p:pic>
        <p:nvPicPr>
          <p:cNvPr id="10" name="Picture 9">
            <a:extLst>
              <a:ext uri="{FF2B5EF4-FFF2-40B4-BE49-F238E27FC236}">
                <a16:creationId xmlns:a16="http://schemas.microsoft.com/office/drawing/2014/main" id="{4E00F141-BB50-43F1-0C25-8F89616F001E}"/>
              </a:ext>
            </a:extLst>
          </p:cNvPr>
          <p:cNvPicPr>
            <a:picLocks noChangeAspect="1"/>
          </p:cNvPicPr>
          <p:nvPr/>
        </p:nvPicPr>
        <p:blipFill>
          <a:blip r:embed="rId5"/>
          <a:stretch>
            <a:fillRect/>
          </a:stretch>
        </p:blipFill>
        <p:spPr>
          <a:xfrm>
            <a:off x="2881837" y="3820037"/>
            <a:ext cx="2732439" cy="1973428"/>
          </a:xfrm>
          <a:prstGeom prst="rect">
            <a:avLst/>
          </a:prstGeom>
        </p:spPr>
      </p:pic>
      <p:pic>
        <p:nvPicPr>
          <p:cNvPr id="2" name="Picture 1">
            <a:extLst>
              <a:ext uri="{FF2B5EF4-FFF2-40B4-BE49-F238E27FC236}">
                <a16:creationId xmlns:a16="http://schemas.microsoft.com/office/drawing/2014/main" id="{F772CDC8-E749-5C3A-A48F-8D8F57E8D4FC}"/>
              </a:ext>
            </a:extLst>
          </p:cNvPr>
          <p:cNvPicPr>
            <a:picLocks noChangeAspect="1"/>
          </p:cNvPicPr>
          <p:nvPr/>
        </p:nvPicPr>
        <p:blipFill>
          <a:blip r:embed="rId6">
            <a:alphaModFix amt="26000"/>
          </a:blip>
          <a:stretch>
            <a:fillRect/>
          </a:stretch>
        </p:blipFill>
        <p:spPr>
          <a:xfrm>
            <a:off x="3286508" y="621096"/>
            <a:ext cx="5615807" cy="5615807"/>
          </a:xfrm>
          <a:prstGeom prst="rect">
            <a:avLst/>
          </a:prstGeom>
        </p:spPr>
      </p:pic>
      <p:sp>
        <p:nvSpPr>
          <p:cNvPr id="3" name="TextBox 2">
            <a:extLst>
              <a:ext uri="{FF2B5EF4-FFF2-40B4-BE49-F238E27FC236}">
                <a16:creationId xmlns:a16="http://schemas.microsoft.com/office/drawing/2014/main" id="{6AB37F61-21F0-FE9F-6B8F-D13BA6581813}"/>
              </a:ext>
            </a:extLst>
          </p:cNvPr>
          <p:cNvSpPr txBox="1"/>
          <p:nvPr/>
        </p:nvSpPr>
        <p:spPr>
          <a:xfrm>
            <a:off x="3047575" y="6397315"/>
            <a:ext cx="6093672" cy="261610"/>
          </a:xfrm>
          <a:prstGeom prst="rect">
            <a:avLst/>
          </a:prstGeom>
          <a:noFill/>
        </p:spPr>
        <p:txBody>
          <a:bodyPr wrap="square">
            <a:spAutoFit/>
          </a:bodyPr>
          <a:lstStyle/>
          <a:p>
            <a:pPr algn="ctr"/>
            <a:r>
              <a:rPr lang="en-US" sz="1100" b="1" dirty="0">
                <a:solidFill>
                  <a:srgbClr val="0070C0"/>
                </a:solidFill>
              </a:rPr>
              <a:t>* Apollo 13 - Pre-launch Activities and the Crewman Change </a:t>
            </a:r>
            <a:r>
              <a:rPr lang="en-US" sz="1100" dirty="0">
                <a:solidFill>
                  <a:srgbClr val="0070C0"/>
                </a:solidFill>
              </a:rPr>
              <a:t>(link in references) </a:t>
            </a:r>
          </a:p>
        </p:txBody>
      </p:sp>
    </p:spTree>
    <p:extLst>
      <p:ext uri="{BB962C8B-B14F-4D97-AF65-F5344CB8AC3E}">
        <p14:creationId xmlns:p14="http://schemas.microsoft.com/office/powerpoint/2010/main" val="2864652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Introduction</a:t>
            </a:r>
            <a:r>
              <a:rPr lang="en-US" baseline="30000" dirty="0">
                <a:solidFill>
                  <a:srgbClr val="0070C0"/>
                </a:solidFill>
              </a:rPr>
              <a:t> *</a:t>
            </a:r>
            <a:endParaRPr dirty="0"/>
          </a:p>
        </p:txBody>
      </p:sp>
      <p:pic>
        <p:nvPicPr>
          <p:cNvPr id="4" name="Picture 3">
            <a:extLst>
              <a:ext uri="{FF2B5EF4-FFF2-40B4-BE49-F238E27FC236}">
                <a16:creationId xmlns:a16="http://schemas.microsoft.com/office/drawing/2014/main" id="{065166C8-E77E-B8D3-BE5E-FF54A7F71333}"/>
              </a:ext>
            </a:extLst>
          </p:cNvPr>
          <p:cNvPicPr>
            <a:picLocks noChangeAspect="1"/>
          </p:cNvPicPr>
          <p:nvPr/>
        </p:nvPicPr>
        <p:blipFill>
          <a:blip r:embed="rId3"/>
          <a:stretch>
            <a:fillRect/>
          </a:stretch>
        </p:blipFill>
        <p:spPr>
          <a:xfrm>
            <a:off x="455374" y="985083"/>
            <a:ext cx="3012689" cy="2236019"/>
          </a:xfrm>
          <a:prstGeom prst="rect">
            <a:avLst/>
          </a:prstGeom>
        </p:spPr>
      </p:pic>
      <p:pic>
        <p:nvPicPr>
          <p:cNvPr id="6" name="Picture 5">
            <a:extLst>
              <a:ext uri="{FF2B5EF4-FFF2-40B4-BE49-F238E27FC236}">
                <a16:creationId xmlns:a16="http://schemas.microsoft.com/office/drawing/2014/main" id="{94C4598E-0E78-1FF3-42F0-702BE722E370}"/>
              </a:ext>
            </a:extLst>
          </p:cNvPr>
          <p:cNvPicPr>
            <a:picLocks noChangeAspect="1"/>
          </p:cNvPicPr>
          <p:nvPr/>
        </p:nvPicPr>
        <p:blipFill>
          <a:blip r:embed="rId4"/>
          <a:stretch>
            <a:fillRect/>
          </a:stretch>
        </p:blipFill>
        <p:spPr>
          <a:xfrm>
            <a:off x="352716" y="3507929"/>
            <a:ext cx="2110555" cy="2889387"/>
          </a:xfrm>
          <a:prstGeom prst="rect">
            <a:avLst/>
          </a:prstGeom>
        </p:spPr>
      </p:pic>
      <p:pic>
        <p:nvPicPr>
          <p:cNvPr id="8" name="Picture 7">
            <a:extLst>
              <a:ext uri="{FF2B5EF4-FFF2-40B4-BE49-F238E27FC236}">
                <a16:creationId xmlns:a16="http://schemas.microsoft.com/office/drawing/2014/main" id="{27D6F101-B95A-A972-6925-3D219CC4F8E9}"/>
              </a:ext>
            </a:extLst>
          </p:cNvPr>
          <p:cNvPicPr>
            <a:picLocks noChangeAspect="1"/>
          </p:cNvPicPr>
          <p:nvPr/>
        </p:nvPicPr>
        <p:blipFill>
          <a:blip r:embed="rId5"/>
          <a:stretch>
            <a:fillRect/>
          </a:stretch>
        </p:blipFill>
        <p:spPr>
          <a:xfrm>
            <a:off x="6914740" y="1116378"/>
            <a:ext cx="3012689" cy="1973428"/>
          </a:xfrm>
          <a:prstGeom prst="rect">
            <a:avLst/>
          </a:prstGeom>
        </p:spPr>
      </p:pic>
      <p:pic>
        <p:nvPicPr>
          <p:cNvPr id="10" name="Picture 9">
            <a:extLst>
              <a:ext uri="{FF2B5EF4-FFF2-40B4-BE49-F238E27FC236}">
                <a16:creationId xmlns:a16="http://schemas.microsoft.com/office/drawing/2014/main" id="{4E00F141-BB50-43F1-0C25-8F89616F001E}"/>
              </a:ext>
            </a:extLst>
          </p:cNvPr>
          <p:cNvPicPr>
            <a:picLocks noChangeAspect="1"/>
          </p:cNvPicPr>
          <p:nvPr/>
        </p:nvPicPr>
        <p:blipFill>
          <a:blip r:embed="rId6"/>
          <a:stretch>
            <a:fillRect/>
          </a:stretch>
        </p:blipFill>
        <p:spPr>
          <a:xfrm>
            <a:off x="2881837" y="3820037"/>
            <a:ext cx="2732439" cy="1973428"/>
          </a:xfrm>
          <a:prstGeom prst="rect">
            <a:avLst/>
          </a:prstGeom>
        </p:spPr>
      </p:pic>
      <p:pic>
        <p:nvPicPr>
          <p:cNvPr id="2" name="Picture 1">
            <a:extLst>
              <a:ext uri="{FF2B5EF4-FFF2-40B4-BE49-F238E27FC236}">
                <a16:creationId xmlns:a16="http://schemas.microsoft.com/office/drawing/2014/main" id="{2391363E-4BD3-C3F8-F43D-34C8542C8FDB}"/>
              </a:ext>
            </a:extLst>
          </p:cNvPr>
          <p:cNvPicPr>
            <a:picLocks noChangeAspect="1"/>
          </p:cNvPicPr>
          <p:nvPr/>
        </p:nvPicPr>
        <p:blipFill>
          <a:blip r:embed="rId7">
            <a:alphaModFix amt="26000"/>
          </a:blip>
          <a:stretch>
            <a:fillRect/>
          </a:stretch>
        </p:blipFill>
        <p:spPr>
          <a:xfrm>
            <a:off x="3286508" y="621096"/>
            <a:ext cx="5615807" cy="5615807"/>
          </a:xfrm>
          <a:prstGeom prst="rect">
            <a:avLst/>
          </a:prstGeom>
        </p:spPr>
      </p:pic>
      <p:sp>
        <p:nvSpPr>
          <p:cNvPr id="3" name="TextBox 2">
            <a:extLst>
              <a:ext uri="{FF2B5EF4-FFF2-40B4-BE49-F238E27FC236}">
                <a16:creationId xmlns:a16="http://schemas.microsoft.com/office/drawing/2014/main" id="{CA300965-0A0C-F183-6EA4-C9BAD4CB1042}"/>
              </a:ext>
            </a:extLst>
          </p:cNvPr>
          <p:cNvSpPr txBox="1"/>
          <p:nvPr/>
        </p:nvSpPr>
        <p:spPr>
          <a:xfrm>
            <a:off x="3047575" y="6397315"/>
            <a:ext cx="6093672" cy="261610"/>
          </a:xfrm>
          <a:prstGeom prst="rect">
            <a:avLst/>
          </a:prstGeom>
          <a:noFill/>
        </p:spPr>
        <p:txBody>
          <a:bodyPr wrap="square">
            <a:spAutoFit/>
          </a:bodyPr>
          <a:lstStyle/>
          <a:p>
            <a:pPr algn="ctr"/>
            <a:r>
              <a:rPr lang="en-US" sz="1100" b="1" dirty="0">
                <a:solidFill>
                  <a:srgbClr val="0070C0"/>
                </a:solidFill>
              </a:rPr>
              <a:t>* Apollo 13 - Pre-launch Activities and the Crewman Change </a:t>
            </a:r>
            <a:r>
              <a:rPr lang="en-US" sz="1100" dirty="0">
                <a:solidFill>
                  <a:srgbClr val="0070C0"/>
                </a:solidFill>
              </a:rPr>
              <a:t>(link in references) </a:t>
            </a:r>
          </a:p>
        </p:txBody>
      </p:sp>
    </p:spTree>
    <p:extLst>
      <p:ext uri="{BB962C8B-B14F-4D97-AF65-F5344CB8AC3E}">
        <p14:creationId xmlns:p14="http://schemas.microsoft.com/office/powerpoint/2010/main" val="144010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Introduction</a:t>
            </a:r>
            <a:r>
              <a:rPr lang="en-US" baseline="30000" dirty="0">
                <a:solidFill>
                  <a:srgbClr val="0070C0"/>
                </a:solidFill>
              </a:rPr>
              <a:t> *</a:t>
            </a:r>
            <a:endParaRPr dirty="0"/>
          </a:p>
        </p:txBody>
      </p:sp>
      <p:pic>
        <p:nvPicPr>
          <p:cNvPr id="4" name="Picture 3">
            <a:extLst>
              <a:ext uri="{FF2B5EF4-FFF2-40B4-BE49-F238E27FC236}">
                <a16:creationId xmlns:a16="http://schemas.microsoft.com/office/drawing/2014/main" id="{065166C8-E77E-B8D3-BE5E-FF54A7F71333}"/>
              </a:ext>
            </a:extLst>
          </p:cNvPr>
          <p:cNvPicPr>
            <a:picLocks noChangeAspect="1"/>
          </p:cNvPicPr>
          <p:nvPr/>
        </p:nvPicPr>
        <p:blipFill>
          <a:blip r:embed="rId3"/>
          <a:stretch>
            <a:fillRect/>
          </a:stretch>
        </p:blipFill>
        <p:spPr>
          <a:xfrm>
            <a:off x="455374" y="985083"/>
            <a:ext cx="3012689" cy="2236019"/>
          </a:xfrm>
          <a:prstGeom prst="rect">
            <a:avLst/>
          </a:prstGeom>
        </p:spPr>
      </p:pic>
      <p:pic>
        <p:nvPicPr>
          <p:cNvPr id="6" name="Picture 5">
            <a:extLst>
              <a:ext uri="{FF2B5EF4-FFF2-40B4-BE49-F238E27FC236}">
                <a16:creationId xmlns:a16="http://schemas.microsoft.com/office/drawing/2014/main" id="{94C4598E-0E78-1FF3-42F0-702BE722E370}"/>
              </a:ext>
            </a:extLst>
          </p:cNvPr>
          <p:cNvPicPr>
            <a:picLocks noChangeAspect="1"/>
          </p:cNvPicPr>
          <p:nvPr/>
        </p:nvPicPr>
        <p:blipFill>
          <a:blip r:embed="rId4"/>
          <a:stretch>
            <a:fillRect/>
          </a:stretch>
        </p:blipFill>
        <p:spPr>
          <a:xfrm>
            <a:off x="352716" y="3507929"/>
            <a:ext cx="2110555" cy="2889387"/>
          </a:xfrm>
          <a:prstGeom prst="rect">
            <a:avLst/>
          </a:prstGeom>
        </p:spPr>
      </p:pic>
      <p:pic>
        <p:nvPicPr>
          <p:cNvPr id="8" name="Picture 7">
            <a:extLst>
              <a:ext uri="{FF2B5EF4-FFF2-40B4-BE49-F238E27FC236}">
                <a16:creationId xmlns:a16="http://schemas.microsoft.com/office/drawing/2014/main" id="{27D6F101-B95A-A972-6925-3D219CC4F8E9}"/>
              </a:ext>
            </a:extLst>
          </p:cNvPr>
          <p:cNvPicPr>
            <a:picLocks noChangeAspect="1"/>
          </p:cNvPicPr>
          <p:nvPr/>
        </p:nvPicPr>
        <p:blipFill>
          <a:blip r:embed="rId5"/>
          <a:stretch>
            <a:fillRect/>
          </a:stretch>
        </p:blipFill>
        <p:spPr>
          <a:xfrm>
            <a:off x="6914740" y="1116378"/>
            <a:ext cx="3012689" cy="1973428"/>
          </a:xfrm>
          <a:prstGeom prst="rect">
            <a:avLst/>
          </a:prstGeom>
        </p:spPr>
      </p:pic>
      <p:pic>
        <p:nvPicPr>
          <p:cNvPr id="10" name="Picture 9">
            <a:extLst>
              <a:ext uri="{FF2B5EF4-FFF2-40B4-BE49-F238E27FC236}">
                <a16:creationId xmlns:a16="http://schemas.microsoft.com/office/drawing/2014/main" id="{4E00F141-BB50-43F1-0C25-8F89616F001E}"/>
              </a:ext>
            </a:extLst>
          </p:cNvPr>
          <p:cNvPicPr>
            <a:picLocks noChangeAspect="1"/>
          </p:cNvPicPr>
          <p:nvPr/>
        </p:nvPicPr>
        <p:blipFill>
          <a:blip r:embed="rId6"/>
          <a:stretch>
            <a:fillRect/>
          </a:stretch>
        </p:blipFill>
        <p:spPr>
          <a:xfrm>
            <a:off x="2881837" y="3820037"/>
            <a:ext cx="2732439" cy="1973428"/>
          </a:xfrm>
          <a:prstGeom prst="rect">
            <a:avLst/>
          </a:prstGeom>
        </p:spPr>
      </p:pic>
      <p:pic>
        <p:nvPicPr>
          <p:cNvPr id="16" name="Picture 15">
            <a:extLst>
              <a:ext uri="{FF2B5EF4-FFF2-40B4-BE49-F238E27FC236}">
                <a16:creationId xmlns:a16="http://schemas.microsoft.com/office/drawing/2014/main" id="{7D0482B9-3D03-2515-B4CE-CAC1E707CCE6}"/>
              </a:ext>
            </a:extLst>
          </p:cNvPr>
          <p:cNvPicPr>
            <a:picLocks noChangeAspect="1"/>
          </p:cNvPicPr>
          <p:nvPr/>
        </p:nvPicPr>
        <p:blipFill>
          <a:blip r:embed="rId7"/>
          <a:stretch>
            <a:fillRect/>
          </a:stretch>
        </p:blipFill>
        <p:spPr>
          <a:xfrm>
            <a:off x="9480191" y="3820037"/>
            <a:ext cx="2419350" cy="2032000"/>
          </a:xfrm>
          <a:prstGeom prst="rect">
            <a:avLst/>
          </a:prstGeom>
        </p:spPr>
      </p:pic>
      <p:pic>
        <p:nvPicPr>
          <p:cNvPr id="2" name="Picture 1">
            <a:extLst>
              <a:ext uri="{FF2B5EF4-FFF2-40B4-BE49-F238E27FC236}">
                <a16:creationId xmlns:a16="http://schemas.microsoft.com/office/drawing/2014/main" id="{C3953157-268F-6F65-5EDA-663539BD7F27}"/>
              </a:ext>
            </a:extLst>
          </p:cNvPr>
          <p:cNvPicPr>
            <a:picLocks noChangeAspect="1"/>
          </p:cNvPicPr>
          <p:nvPr/>
        </p:nvPicPr>
        <p:blipFill>
          <a:blip r:embed="rId8">
            <a:alphaModFix amt="26000"/>
          </a:blip>
          <a:stretch>
            <a:fillRect/>
          </a:stretch>
        </p:blipFill>
        <p:spPr>
          <a:xfrm>
            <a:off x="3286508" y="621096"/>
            <a:ext cx="5615807" cy="5615807"/>
          </a:xfrm>
          <a:prstGeom prst="rect">
            <a:avLst/>
          </a:prstGeom>
        </p:spPr>
      </p:pic>
      <p:sp>
        <p:nvSpPr>
          <p:cNvPr id="3" name="TextBox 2">
            <a:extLst>
              <a:ext uri="{FF2B5EF4-FFF2-40B4-BE49-F238E27FC236}">
                <a16:creationId xmlns:a16="http://schemas.microsoft.com/office/drawing/2014/main" id="{227C4C6A-DB15-5003-E974-7A87B78938AF}"/>
              </a:ext>
            </a:extLst>
          </p:cNvPr>
          <p:cNvSpPr txBox="1"/>
          <p:nvPr/>
        </p:nvSpPr>
        <p:spPr>
          <a:xfrm>
            <a:off x="3047575" y="6397315"/>
            <a:ext cx="6093672" cy="261610"/>
          </a:xfrm>
          <a:prstGeom prst="rect">
            <a:avLst/>
          </a:prstGeom>
          <a:noFill/>
        </p:spPr>
        <p:txBody>
          <a:bodyPr wrap="square">
            <a:spAutoFit/>
          </a:bodyPr>
          <a:lstStyle/>
          <a:p>
            <a:pPr algn="ctr"/>
            <a:r>
              <a:rPr lang="en-US" sz="1100" b="1" dirty="0">
                <a:solidFill>
                  <a:srgbClr val="0070C0"/>
                </a:solidFill>
              </a:rPr>
              <a:t>* Apollo 13 - Pre-launch Activities and the Crewman Change </a:t>
            </a:r>
            <a:r>
              <a:rPr lang="en-US" sz="1100" dirty="0">
                <a:solidFill>
                  <a:srgbClr val="0070C0"/>
                </a:solidFill>
              </a:rPr>
              <a:t>(link in references) </a:t>
            </a:r>
          </a:p>
        </p:txBody>
      </p:sp>
    </p:spTree>
    <p:extLst>
      <p:ext uri="{BB962C8B-B14F-4D97-AF65-F5344CB8AC3E}">
        <p14:creationId xmlns:p14="http://schemas.microsoft.com/office/powerpoint/2010/main" val="3569483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Introduction</a:t>
            </a:r>
            <a:r>
              <a:rPr lang="en-US" baseline="30000" dirty="0">
                <a:solidFill>
                  <a:srgbClr val="0070C0"/>
                </a:solidFill>
              </a:rPr>
              <a:t> *</a:t>
            </a:r>
            <a:endParaRPr dirty="0"/>
          </a:p>
        </p:txBody>
      </p:sp>
      <p:pic>
        <p:nvPicPr>
          <p:cNvPr id="4" name="Picture 3">
            <a:extLst>
              <a:ext uri="{FF2B5EF4-FFF2-40B4-BE49-F238E27FC236}">
                <a16:creationId xmlns:a16="http://schemas.microsoft.com/office/drawing/2014/main" id="{065166C8-E77E-B8D3-BE5E-FF54A7F71333}"/>
              </a:ext>
            </a:extLst>
          </p:cNvPr>
          <p:cNvPicPr>
            <a:picLocks noChangeAspect="1"/>
          </p:cNvPicPr>
          <p:nvPr/>
        </p:nvPicPr>
        <p:blipFill>
          <a:blip r:embed="rId3"/>
          <a:stretch>
            <a:fillRect/>
          </a:stretch>
        </p:blipFill>
        <p:spPr>
          <a:xfrm>
            <a:off x="455374" y="985083"/>
            <a:ext cx="3012689" cy="2236019"/>
          </a:xfrm>
          <a:prstGeom prst="rect">
            <a:avLst/>
          </a:prstGeom>
        </p:spPr>
      </p:pic>
      <p:pic>
        <p:nvPicPr>
          <p:cNvPr id="6" name="Picture 5">
            <a:extLst>
              <a:ext uri="{FF2B5EF4-FFF2-40B4-BE49-F238E27FC236}">
                <a16:creationId xmlns:a16="http://schemas.microsoft.com/office/drawing/2014/main" id="{94C4598E-0E78-1FF3-42F0-702BE722E370}"/>
              </a:ext>
            </a:extLst>
          </p:cNvPr>
          <p:cNvPicPr>
            <a:picLocks noChangeAspect="1"/>
          </p:cNvPicPr>
          <p:nvPr/>
        </p:nvPicPr>
        <p:blipFill>
          <a:blip r:embed="rId4"/>
          <a:stretch>
            <a:fillRect/>
          </a:stretch>
        </p:blipFill>
        <p:spPr>
          <a:xfrm>
            <a:off x="352716" y="3507929"/>
            <a:ext cx="2110555" cy="2889387"/>
          </a:xfrm>
          <a:prstGeom prst="rect">
            <a:avLst/>
          </a:prstGeom>
        </p:spPr>
      </p:pic>
      <p:pic>
        <p:nvPicPr>
          <p:cNvPr id="8" name="Picture 7">
            <a:extLst>
              <a:ext uri="{FF2B5EF4-FFF2-40B4-BE49-F238E27FC236}">
                <a16:creationId xmlns:a16="http://schemas.microsoft.com/office/drawing/2014/main" id="{27D6F101-B95A-A972-6925-3D219CC4F8E9}"/>
              </a:ext>
            </a:extLst>
          </p:cNvPr>
          <p:cNvPicPr>
            <a:picLocks noChangeAspect="1"/>
          </p:cNvPicPr>
          <p:nvPr/>
        </p:nvPicPr>
        <p:blipFill>
          <a:blip r:embed="rId5"/>
          <a:stretch>
            <a:fillRect/>
          </a:stretch>
        </p:blipFill>
        <p:spPr>
          <a:xfrm>
            <a:off x="6914740" y="1116378"/>
            <a:ext cx="3012689" cy="1973428"/>
          </a:xfrm>
          <a:prstGeom prst="rect">
            <a:avLst/>
          </a:prstGeom>
        </p:spPr>
      </p:pic>
      <p:pic>
        <p:nvPicPr>
          <p:cNvPr id="10" name="Picture 9">
            <a:extLst>
              <a:ext uri="{FF2B5EF4-FFF2-40B4-BE49-F238E27FC236}">
                <a16:creationId xmlns:a16="http://schemas.microsoft.com/office/drawing/2014/main" id="{4E00F141-BB50-43F1-0C25-8F89616F001E}"/>
              </a:ext>
            </a:extLst>
          </p:cNvPr>
          <p:cNvPicPr>
            <a:picLocks noChangeAspect="1"/>
          </p:cNvPicPr>
          <p:nvPr/>
        </p:nvPicPr>
        <p:blipFill>
          <a:blip r:embed="rId6"/>
          <a:stretch>
            <a:fillRect/>
          </a:stretch>
        </p:blipFill>
        <p:spPr>
          <a:xfrm>
            <a:off x="2881837" y="3820037"/>
            <a:ext cx="2732439" cy="1973428"/>
          </a:xfrm>
          <a:prstGeom prst="rect">
            <a:avLst/>
          </a:prstGeom>
        </p:spPr>
      </p:pic>
      <p:pic>
        <p:nvPicPr>
          <p:cNvPr id="14" name="Picture 13">
            <a:extLst>
              <a:ext uri="{FF2B5EF4-FFF2-40B4-BE49-F238E27FC236}">
                <a16:creationId xmlns:a16="http://schemas.microsoft.com/office/drawing/2014/main" id="{766517CB-65E3-2D0E-5C53-299373A14F73}"/>
              </a:ext>
            </a:extLst>
          </p:cNvPr>
          <p:cNvPicPr>
            <a:picLocks noChangeAspect="1"/>
          </p:cNvPicPr>
          <p:nvPr/>
        </p:nvPicPr>
        <p:blipFill>
          <a:blip r:embed="rId7"/>
          <a:stretch>
            <a:fillRect/>
          </a:stretch>
        </p:blipFill>
        <p:spPr>
          <a:xfrm>
            <a:off x="9927429" y="758483"/>
            <a:ext cx="2110555" cy="2814074"/>
          </a:xfrm>
          <a:prstGeom prst="rect">
            <a:avLst/>
          </a:prstGeom>
        </p:spPr>
      </p:pic>
      <p:pic>
        <p:nvPicPr>
          <p:cNvPr id="16" name="Picture 15">
            <a:extLst>
              <a:ext uri="{FF2B5EF4-FFF2-40B4-BE49-F238E27FC236}">
                <a16:creationId xmlns:a16="http://schemas.microsoft.com/office/drawing/2014/main" id="{7D0482B9-3D03-2515-B4CE-CAC1E707CCE6}"/>
              </a:ext>
            </a:extLst>
          </p:cNvPr>
          <p:cNvPicPr>
            <a:picLocks noChangeAspect="1"/>
          </p:cNvPicPr>
          <p:nvPr/>
        </p:nvPicPr>
        <p:blipFill>
          <a:blip r:embed="rId8"/>
          <a:stretch>
            <a:fillRect/>
          </a:stretch>
        </p:blipFill>
        <p:spPr>
          <a:xfrm>
            <a:off x="9480191" y="3820037"/>
            <a:ext cx="2419350" cy="2032000"/>
          </a:xfrm>
          <a:prstGeom prst="rect">
            <a:avLst/>
          </a:prstGeom>
        </p:spPr>
      </p:pic>
      <p:pic>
        <p:nvPicPr>
          <p:cNvPr id="2" name="Picture 1">
            <a:extLst>
              <a:ext uri="{FF2B5EF4-FFF2-40B4-BE49-F238E27FC236}">
                <a16:creationId xmlns:a16="http://schemas.microsoft.com/office/drawing/2014/main" id="{14E72082-6C35-16CB-2F6D-1354EF810CC8}"/>
              </a:ext>
            </a:extLst>
          </p:cNvPr>
          <p:cNvPicPr>
            <a:picLocks noChangeAspect="1"/>
          </p:cNvPicPr>
          <p:nvPr/>
        </p:nvPicPr>
        <p:blipFill>
          <a:blip r:embed="rId9">
            <a:alphaModFix amt="26000"/>
          </a:blip>
          <a:stretch>
            <a:fillRect/>
          </a:stretch>
        </p:blipFill>
        <p:spPr>
          <a:xfrm>
            <a:off x="3286508" y="621096"/>
            <a:ext cx="5615807" cy="5615807"/>
          </a:xfrm>
          <a:prstGeom prst="rect">
            <a:avLst/>
          </a:prstGeom>
        </p:spPr>
      </p:pic>
      <p:sp>
        <p:nvSpPr>
          <p:cNvPr id="3" name="TextBox 2">
            <a:extLst>
              <a:ext uri="{FF2B5EF4-FFF2-40B4-BE49-F238E27FC236}">
                <a16:creationId xmlns:a16="http://schemas.microsoft.com/office/drawing/2014/main" id="{6C410D3D-2C89-A8D3-CCA1-99BF0D7F7F81}"/>
              </a:ext>
            </a:extLst>
          </p:cNvPr>
          <p:cNvSpPr txBox="1"/>
          <p:nvPr/>
        </p:nvSpPr>
        <p:spPr>
          <a:xfrm>
            <a:off x="3047575" y="6397315"/>
            <a:ext cx="6093672" cy="261610"/>
          </a:xfrm>
          <a:prstGeom prst="rect">
            <a:avLst/>
          </a:prstGeom>
          <a:noFill/>
        </p:spPr>
        <p:txBody>
          <a:bodyPr wrap="square">
            <a:spAutoFit/>
          </a:bodyPr>
          <a:lstStyle/>
          <a:p>
            <a:pPr algn="ctr"/>
            <a:r>
              <a:rPr lang="en-US" sz="1100" b="1" dirty="0">
                <a:solidFill>
                  <a:srgbClr val="0070C0"/>
                </a:solidFill>
              </a:rPr>
              <a:t>* Apollo 13 - Pre-launch Activities and the Crewman Change </a:t>
            </a:r>
            <a:r>
              <a:rPr lang="en-US" sz="1100" dirty="0">
                <a:solidFill>
                  <a:srgbClr val="0070C0"/>
                </a:solidFill>
              </a:rPr>
              <a:t>(link in references) </a:t>
            </a:r>
          </a:p>
        </p:txBody>
      </p:sp>
    </p:spTree>
    <p:extLst>
      <p:ext uri="{BB962C8B-B14F-4D97-AF65-F5344CB8AC3E}">
        <p14:creationId xmlns:p14="http://schemas.microsoft.com/office/powerpoint/2010/main" val="368065886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93966</TotalTime>
  <Words>4461</Words>
  <Application>Microsoft Macintosh PowerPoint</Application>
  <PresentationFormat>Custom</PresentationFormat>
  <Paragraphs>946</Paragraphs>
  <Slides>47</Slides>
  <Notes>47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47</vt:i4>
      </vt:variant>
    </vt:vector>
  </HeadingPairs>
  <TitlesOfParts>
    <vt:vector size="58" baseType="lpstr">
      <vt:lpstr>Arial</vt:lpstr>
      <vt:lpstr>Poppins Medium</vt:lpstr>
      <vt:lpstr>Roboto Light</vt:lpstr>
      <vt:lpstr>Roboto</vt:lpstr>
      <vt:lpstr>Calibri</vt:lpstr>
      <vt:lpstr>Roboto Medium</vt:lpstr>
      <vt:lpstr>Courier New</vt:lpstr>
      <vt:lpstr>Merriweather Sans</vt:lpstr>
      <vt:lpstr>Simple Light</vt:lpstr>
      <vt:lpstr>Motional Masters</vt:lpstr>
      <vt:lpstr>Motional Masters</vt:lpstr>
      <vt:lpstr>Supplier Cybersecurity Maturity</vt:lpstr>
      <vt:lpstr>Supply Chain Training Path</vt:lpstr>
      <vt:lpstr>Introduction * </vt:lpstr>
      <vt:lpstr>Introduction *</vt:lpstr>
      <vt:lpstr>Introduction *</vt:lpstr>
      <vt:lpstr>Introduction *</vt:lpstr>
      <vt:lpstr>Introduction *</vt:lpstr>
      <vt:lpstr>Introduction *</vt:lpstr>
      <vt:lpstr>Introduction *</vt:lpstr>
      <vt:lpstr>Introduction *</vt:lpstr>
      <vt:lpstr>Introduction *</vt:lpstr>
      <vt:lpstr>AVCDL</vt:lpstr>
      <vt:lpstr>Supplier Self-reported Maturity Use in Supplier Selection</vt:lpstr>
      <vt:lpstr>As-Is Assessment</vt:lpstr>
      <vt:lpstr>Supplier Self-reported Maturity Material</vt:lpstr>
      <vt:lpstr>Supplier Self-reported Maturity Material</vt:lpstr>
      <vt:lpstr>Supplier Self-reported Maturity Documentation</vt:lpstr>
      <vt:lpstr>Maturity Level vs. Cost and Complexity *</vt:lpstr>
      <vt:lpstr>Maturity Level vs. Cost and Complexity *</vt:lpstr>
      <vt:lpstr>Maturity Level vs. Cost and Complexity *</vt:lpstr>
      <vt:lpstr>Maturity Level vs. Cost and Complexity *</vt:lpstr>
      <vt:lpstr>Maturity Level vs. Cost and Complexity *</vt:lpstr>
      <vt:lpstr>Maturity Level vs. Cost and Complexity *</vt:lpstr>
      <vt:lpstr>Maturity Level vs. Cost and Complexity *</vt:lpstr>
      <vt:lpstr>Not Enough vs. Too Much *</vt:lpstr>
      <vt:lpstr>Not Enough vs. Too Much *</vt:lpstr>
      <vt:lpstr>Not Enough vs. Too Much *</vt:lpstr>
      <vt:lpstr>Not Enough vs. Too Much *</vt:lpstr>
      <vt:lpstr>Not Enough vs. Too Much *</vt:lpstr>
      <vt:lpstr>Not Enough vs. Too Much *</vt:lpstr>
      <vt:lpstr>Supplier Self-reported Maturity Workflow</vt:lpstr>
      <vt:lpstr>Supplier Self-reported Maturity Worksheet</vt:lpstr>
      <vt:lpstr>Worksheet Columns</vt:lpstr>
      <vt:lpstr>Answer Options</vt:lpstr>
      <vt:lpstr>Legend</vt:lpstr>
      <vt:lpstr>Understanding the AVCDL Phase Requirements</vt:lpstr>
      <vt:lpstr>Understanding the AVCDL Phase Requirements</vt:lpstr>
      <vt:lpstr>Understanding the AVCDL Phase Requirements</vt:lpstr>
      <vt:lpstr>Always Verify</vt:lpstr>
      <vt:lpstr>Supplier Self-reported Maturity Progress Tracking</vt:lpstr>
      <vt:lpstr>Maturity Summary</vt:lpstr>
      <vt:lpstr>Visualizing Maturity</vt:lpstr>
      <vt:lpstr>Visualizing Progress</vt:lpstr>
      <vt:lpstr>AVCDL on GitHub</vt:lpstr>
      <vt:lpstr>Supply Chain Training Path – Next Steps</vt:lpstr>
      <vt:lpstr>References (1 of 2)</vt:lpstr>
      <vt:lpstr>References (2 of 2)</vt:lpstr>
    </vt:vector>
  </TitlesOfParts>
  <Manager/>
  <Company>Motional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Supplier Self-reported Maturity</dc:title>
  <dc:subject>supplier self-report maturity</dc:subject>
  <dc:creator>Charles Wilson</dc:creator>
  <cp:keywords>cybersecurity, supply chain</cp:keywords>
  <dc:description>This work was created by Motional and is licensed under the Creative Commons Attribution-Share Alike (CC BY-SA-4.0) License.
https://creativecommons.org/licenses/by/4.0/legalcode
</dc:description>
  <cp:lastModifiedBy>Charles Wilson</cp:lastModifiedBy>
  <cp:revision>162</cp:revision>
  <cp:lastPrinted>2023-02-01T18:37:28Z</cp:lastPrinted>
  <dcterms:modified xsi:type="dcterms:W3CDTF">2023-03-29T16:57:02Z</dcterms:modified>
  <cp:category>cybersecurity</cp:category>
</cp:coreProperties>
</file>